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2"/>
  </p:notesMasterIdLst>
  <p:sldIdLst>
    <p:sldId id="256" r:id="rId3"/>
    <p:sldId id="260" r:id="rId4"/>
    <p:sldId id="307" r:id="rId5"/>
    <p:sldId id="303" r:id="rId6"/>
    <p:sldId id="262" r:id="rId7"/>
    <p:sldId id="257" r:id="rId8"/>
    <p:sldId id="261" r:id="rId9"/>
    <p:sldId id="265" r:id="rId10"/>
    <p:sldId id="266" r:id="rId11"/>
    <p:sldId id="286" r:id="rId12"/>
    <p:sldId id="271" r:id="rId13"/>
    <p:sldId id="272" r:id="rId14"/>
    <p:sldId id="305" r:id="rId15"/>
    <p:sldId id="277" r:id="rId16"/>
    <p:sldId id="278" r:id="rId17"/>
    <p:sldId id="276" r:id="rId18"/>
    <p:sldId id="304" r:id="rId19"/>
    <p:sldId id="284" r:id="rId20"/>
    <p:sldId id="301" r:id="rId21"/>
    <p:sldId id="302" r:id="rId22"/>
    <p:sldId id="279" r:id="rId23"/>
    <p:sldId id="282" r:id="rId24"/>
    <p:sldId id="273" r:id="rId25"/>
    <p:sldId id="283" r:id="rId26"/>
    <p:sldId id="288" r:id="rId27"/>
    <p:sldId id="275" r:id="rId28"/>
    <p:sldId id="289" r:id="rId29"/>
    <p:sldId id="290" r:id="rId30"/>
    <p:sldId id="274" r:id="rId31"/>
    <p:sldId id="292" r:id="rId32"/>
    <p:sldId id="293" r:id="rId33"/>
    <p:sldId id="294" r:id="rId34"/>
    <p:sldId id="295" r:id="rId35"/>
    <p:sldId id="287" r:id="rId36"/>
    <p:sldId id="281" r:id="rId37"/>
    <p:sldId id="296" r:id="rId38"/>
    <p:sldId id="285" r:id="rId39"/>
    <p:sldId id="297" r:id="rId40"/>
    <p:sldId id="306" r:id="rId41"/>
    <p:sldId id="267" r:id="rId42"/>
    <p:sldId id="268" r:id="rId43"/>
    <p:sldId id="298" r:id="rId44"/>
    <p:sldId id="299" r:id="rId45"/>
    <p:sldId id="280" r:id="rId46"/>
    <p:sldId id="308" r:id="rId47"/>
    <p:sldId id="259" r:id="rId48"/>
    <p:sldId id="263" r:id="rId49"/>
    <p:sldId id="264" r:id="rId50"/>
    <p:sldId id="270" r:id="rId51"/>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47"/>
    <p:restoredTop sz="82700"/>
  </p:normalViewPr>
  <p:slideViewPr>
    <p:cSldViewPr>
      <p:cViewPr>
        <p:scale>
          <a:sx n="151" d="100"/>
          <a:sy n="151" d="100"/>
        </p:scale>
        <p:origin x="144" y="-4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155FF-B80C-6C44-AC7F-E53BC161AC43}" type="datetimeFigureOut">
              <a:rPr lang="en-US" smtClean="0"/>
              <a:t>8/4/16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16E35-F70C-2949-8470-F1F006001236}" type="slidenum">
              <a:rPr lang="en-US" smtClean="0"/>
              <a:t>‹#›</a:t>
            </a:fld>
            <a:endParaRPr lang="en-US" dirty="0"/>
          </a:p>
        </p:txBody>
      </p:sp>
    </p:spTree>
    <p:extLst>
      <p:ext uri="{BB962C8B-B14F-4D97-AF65-F5344CB8AC3E}">
        <p14:creationId xmlns:p14="http://schemas.microsoft.com/office/powerpoint/2010/main" val="176648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a:t>
            </a:fld>
            <a:endParaRPr lang="en-US" dirty="0"/>
          </a:p>
        </p:txBody>
      </p:sp>
    </p:spTree>
    <p:extLst>
      <p:ext uri="{BB962C8B-B14F-4D97-AF65-F5344CB8AC3E}">
        <p14:creationId xmlns:p14="http://schemas.microsoft.com/office/powerpoint/2010/main" val="21630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12</a:t>
            </a:fld>
            <a:endParaRPr lang="en-US" dirty="0"/>
          </a:p>
        </p:txBody>
      </p:sp>
    </p:spTree>
    <p:extLst>
      <p:ext uri="{BB962C8B-B14F-4D97-AF65-F5344CB8AC3E}">
        <p14:creationId xmlns:p14="http://schemas.microsoft.com/office/powerpoint/2010/main" val="120568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a new strategy involves creating a new class. Ex. safeDivide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14</a:t>
            </a:fld>
            <a:endParaRPr lang="en-US" dirty="0"/>
          </a:p>
        </p:txBody>
      </p:sp>
    </p:spTree>
    <p:extLst>
      <p:ext uri="{BB962C8B-B14F-4D97-AF65-F5344CB8AC3E}">
        <p14:creationId xmlns:p14="http://schemas.microsoft.com/office/powerpoint/2010/main" val="167224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 makes patterns disappear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15</a:t>
            </a:fld>
            <a:endParaRPr lang="en-US" dirty="0"/>
          </a:p>
        </p:txBody>
      </p:sp>
    </p:spTree>
    <p:extLst>
      <p:ext uri="{BB962C8B-B14F-4D97-AF65-F5344CB8AC3E}">
        <p14:creationId xmlns:p14="http://schemas.microsoft.com/office/powerpoint/2010/main" val="63005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consistent API</a:t>
            </a:r>
          </a:p>
          <a:p>
            <a:r>
              <a:rPr lang="en-US" dirty="0" smtClean="0"/>
              <a:t>Cumbersome and</a:t>
            </a:r>
            <a:r>
              <a:rPr lang="en-US" baseline="0" dirty="0" smtClean="0"/>
              <a:t> verbose to use</a:t>
            </a:r>
          </a:p>
          <a:p>
            <a:r>
              <a:rPr lang="en-US" baseline="0" dirty="0" smtClean="0"/>
              <a:t>No currying</a:t>
            </a:r>
          </a:p>
          <a:p>
            <a:r>
              <a:rPr lang="en-US" baseline="0" dirty="0" smtClean="0"/>
              <a:t>Not immutable!</a:t>
            </a:r>
          </a:p>
          <a:p>
            <a:endParaRPr lang="en-US" baseline="0" dirty="0" smtClean="0"/>
          </a:p>
          <a:p>
            <a:r>
              <a:rPr lang="en-US" baseline="0" dirty="0" smtClean="0"/>
              <a:t>They separate the loop away from your business logic</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18</a:t>
            </a:fld>
            <a:endParaRPr lang="en-US" dirty="0"/>
          </a:p>
        </p:txBody>
      </p:sp>
    </p:spTree>
    <p:extLst>
      <p:ext uri="{BB962C8B-B14F-4D97-AF65-F5344CB8AC3E}">
        <p14:creationId xmlns:p14="http://schemas.microsoft.com/office/powerpoint/2010/main" val="76082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21</a:t>
            </a:fld>
            <a:endParaRPr lang="en-US" dirty="0"/>
          </a:p>
        </p:txBody>
      </p:sp>
    </p:spTree>
    <p:extLst>
      <p:ext uri="{BB962C8B-B14F-4D97-AF65-F5344CB8AC3E}">
        <p14:creationId xmlns:p14="http://schemas.microsoft.com/office/powerpoint/2010/main" val="48451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22</a:t>
            </a:fld>
            <a:endParaRPr lang="en-US" dirty="0"/>
          </a:p>
        </p:txBody>
      </p:sp>
    </p:spTree>
    <p:extLst>
      <p:ext uri="{BB962C8B-B14F-4D97-AF65-F5344CB8AC3E}">
        <p14:creationId xmlns:p14="http://schemas.microsoft.com/office/powerpoint/2010/main" val="167963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23</a:t>
            </a:fld>
            <a:endParaRPr lang="en-US" dirty="0"/>
          </a:p>
        </p:txBody>
      </p:sp>
    </p:spTree>
    <p:extLst>
      <p:ext uri="{BB962C8B-B14F-4D97-AF65-F5344CB8AC3E}">
        <p14:creationId xmlns:p14="http://schemas.microsoft.com/office/powerpoint/2010/main" val="9347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to do it we let the compiler worry abo</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Variable functions</a:t>
            </a:r>
            <a:r>
              <a:rPr lang="en-US" sz="1200" b="0" i="0" u="none" strike="noStrike" kern="1200" smtClean="0">
                <a:solidFill>
                  <a:schemeClr val="tx1"/>
                </a:solidFill>
                <a:effectLst/>
                <a:latin typeface="+mn-lt"/>
                <a:ea typeface="+mn-ea"/>
                <a:cs typeface="+mn-cs"/>
                <a:hlinkClick r:id="rId3"/>
              </a:rPr>
              <a:t>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smtClean="0">
                <a:solidFill>
                  <a:schemeClr val="tx1"/>
                </a:solidFill>
                <a:effectLst/>
                <a:latin typeface="+mn-lt"/>
                <a:ea typeface="+mn-ea"/>
                <a:cs typeface="+mn-cs"/>
              </a:rPr>
              <a:t>Variable functions won't work with language constructs such as </a:t>
            </a:r>
            <a:r>
              <a:rPr lang="en-US" sz="1200" b="0" i="0" u="none" strike="noStrike" kern="1200" smtClean="0">
                <a:solidFill>
                  <a:schemeClr val="tx1"/>
                </a:solidFill>
                <a:effectLst/>
                <a:latin typeface="+mn-lt"/>
                <a:ea typeface="+mn-ea"/>
                <a:cs typeface="+mn-cs"/>
                <a:hlinkClick r:id="rId4"/>
              </a:rPr>
              <a:t>echo</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5"/>
              </a:rPr>
              <a:t>print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6"/>
              </a:rPr>
              <a:t>unset()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7"/>
              </a:rPr>
              <a:t>isset()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8"/>
              </a:rPr>
              <a:t>empty()</a:t>
            </a:r>
            <a:r>
              <a:rPr lang="en-US" sz="1200" b="0" i="0" kern="1200" smtClean="0">
                <a:solidFill>
                  <a:schemeClr val="tx1"/>
                </a:solidFill>
                <a:effectLst/>
                <a:latin typeface="+mn-lt"/>
                <a:ea typeface="+mn-ea"/>
                <a:cs typeface="+mn-cs"/>
              </a:rPr>
              <a:t>, </a:t>
            </a:r>
            <a:r>
              <a:rPr lang="en-US" sz="1200" b="0" i="0" u="none" strike="noStrike" kern="1200" err="1" smtClean="0">
                <a:solidFill>
                  <a:schemeClr val="tx1"/>
                </a:solidFill>
                <a:effectLst/>
                <a:latin typeface="+mn-lt"/>
                <a:ea typeface="+mn-ea"/>
                <a:cs typeface="+mn-cs"/>
                <a:hlinkClick r:id="rId9"/>
              </a:rPr>
              <a:t>include</a:t>
            </a:r>
            <a:r>
              <a:rPr lang="en-US" sz="1200" b="0" i="0" kern="1200" err="1" smtClean="0">
                <a:solidFill>
                  <a:schemeClr val="tx1"/>
                </a:solidFill>
                <a:effectLst/>
                <a:latin typeface="+mn-lt"/>
                <a:ea typeface="+mn-ea"/>
                <a:cs typeface="+mn-cs"/>
              </a:rPr>
              <a:t>,</a:t>
            </a:r>
            <a:r>
              <a:rPr lang="en-US" sz="1200" b="0" i="0" u="none" strike="noStrike" kern="1200" err="1" smtClean="0">
                <a:solidFill>
                  <a:schemeClr val="tx1"/>
                </a:solidFill>
                <a:effectLst/>
                <a:latin typeface="+mn-lt"/>
                <a:ea typeface="+mn-ea"/>
                <a:cs typeface="+mn-cs"/>
                <a:hlinkClick r:id="rId10"/>
              </a:rPr>
              <a:t>require</a:t>
            </a:r>
            <a:r>
              <a:rPr lang="en-US" sz="1200" b="0" i="0" kern="1200" smtClean="0">
                <a:solidFill>
                  <a:schemeClr val="tx1"/>
                </a:solidFill>
                <a:effectLst/>
                <a:latin typeface="+mn-lt"/>
                <a:ea typeface="+mn-ea"/>
                <a:cs typeface="+mn-cs"/>
              </a:rPr>
              <a:t> and the like. Utilize wrapper functions to make use of any of these constructs as variable functions.</a:t>
            </a:r>
          </a:p>
          <a:p>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24</a:t>
            </a:fld>
            <a:endParaRPr lang="en-US"/>
          </a:p>
        </p:txBody>
      </p:sp>
    </p:spTree>
    <p:extLst>
      <p:ext uri="{BB962C8B-B14F-4D97-AF65-F5344CB8AC3E}">
        <p14:creationId xmlns:p14="http://schemas.microsoft.com/office/powerpoint/2010/main" val="174381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25</a:t>
            </a:fld>
            <a:endParaRPr lang="en-US"/>
          </a:p>
        </p:txBody>
      </p:sp>
    </p:spTree>
    <p:extLst>
      <p:ext uri="{BB962C8B-B14F-4D97-AF65-F5344CB8AC3E}">
        <p14:creationId xmlns:p14="http://schemas.microsoft.com/office/powerpoint/2010/main" val="35843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also</a:t>
            </a:r>
            <a:r>
              <a:rPr lang="en-US" baseline="0" dirty="0" smtClean="0"/>
              <a:t> known as point-free style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28</a:t>
            </a:fld>
            <a:endParaRPr lang="en-US" dirty="0"/>
          </a:p>
        </p:txBody>
      </p:sp>
    </p:spTree>
    <p:extLst>
      <p:ext uri="{BB962C8B-B14F-4D97-AF65-F5344CB8AC3E}">
        <p14:creationId xmlns:p14="http://schemas.microsoft.com/office/powerpoint/2010/main" val="204314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p>
          <a:p>
            <a:endParaRPr lang="en-US" baseline="0" dirty="0" smtClean="0"/>
          </a:p>
          <a:p>
            <a:r>
              <a:rPr lang="en-US" baseline="0" dirty="0" smtClean="0"/>
              <a:t>Functional Programming is the extensive use of functions to move the application from one state to the next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a:t>
            </a:fld>
            <a:endParaRPr lang="en-US" dirty="0"/>
          </a:p>
        </p:txBody>
      </p:sp>
    </p:spTree>
    <p:extLst>
      <p:ext uri="{BB962C8B-B14F-4D97-AF65-F5344CB8AC3E}">
        <p14:creationId xmlns:p14="http://schemas.microsoft.com/office/powerpoint/2010/main" val="358681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do this thanks to HO functions</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29</a:t>
            </a:fld>
            <a:endParaRPr lang="en-US" dirty="0"/>
          </a:p>
        </p:txBody>
      </p:sp>
    </p:spTree>
    <p:extLst>
      <p:ext uri="{BB962C8B-B14F-4D97-AF65-F5344CB8AC3E}">
        <p14:creationId xmlns:p14="http://schemas.microsoft.com/office/powerpoint/2010/main" val="173272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30</a:t>
            </a:fld>
            <a:endParaRPr lang="en-US" dirty="0"/>
          </a:p>
        </p:txBody>
      </p:sp>
    </p:spTree>
    <p:extLst>
      <p:ext uri="{BB962C8B-B14F-4D97-AF65-F5344CB8AC3E}">
        <p14:creationId xmlns:p14="http://schemas.microsoft.com/office/powerpoint/2010/main" val="382326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31</a:t>
            </a:fld>
            <a:endParaRPr lang="en-US" dirty="0"/>
          </a:p>
        </p:txBody>
      </p:sp>
    </p:spTree>
    <p:extLst>
      <p:ext uri="{BB962C8B-B14F-4D97-AF65-F5344CB8AC3E}">
        <p14:creationId xmlns:p14="http://schemas.microsoft.com/office/powerpoint/2010/main" val="75380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32</a:t>
            </a:fld>
            <a:endParaRPr lang="en-US" dirty="0"/>
          </a:p>
        </p:txBody>
      </p:sp>
    </p:spTree>
    <p:extLst>
      <p:ext uri="{BB962C8B-B14F-4D97-AF65-F5344CB8AC3E}">
        <p14:creationId xmlns:p14="http://schemas.microsoft.com/office/powerpoint/2010/main" val="114125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33</a:t>
            </a:fld>
            <a:endParaRPr lang="en-US"/>
          </a:p>
        </p:txBody>
      </p:sp>
    </p:spTree>
    <p:extLst>
      <p:ext uri="{BB962C8B-B14F-4D97-AF65-F5344CB8AC3E}">
        <p14:creationId xmlns:p14="http://schemas.microsoft.com/office/powerpoint/2010/main" val="100006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errors</a:t>
            </a:r>
            <a:r>
              <a:rPr lang="en-US" baseline="0" dirty="0" smtClean="0"/>
              <a:t> are due to error in the data</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36</a:t>
            </a:fld>
            <a:endParaRPr lang="en-US" dirty="0"/>
          </a:p>
        </p:txBody>
      </p:sp>
    </p:spTree>
    <p:extLst>
      <p:ext uri="{BB962C8B-B14F-4D97-AF65-F5344CB8AC3E}">
        <p14:creationId xmlns:p14="http://schemas.microsoft.com/office/powerpoint/2010/main" val="916718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aseline="0" dirty="0" err="1" smtClean="0"/>
              <a:t>functor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37</a:t>
            </a:fld>
            <a:endParaRPr lang="en-US" dirty="0"/>
          </a:p>
        </p:txBody>
      </p:sp>
    </p:spTree>
    <p:extLst>
      <p:ext uri="{BB962C8B-B14F-4D97-AF65-F5344CB8AC3E}">
        <p14:creationId xmlns:p14="http://schemas.microsoft.com/office/powerpoint/2010/main" val="429648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documenting the fact that you’re using this type</a:t>
            </a:r>
          </a:p>
          <a:p>
            <a:endParaRPr lang="en-US" dirty="0" smtClean="0"/>
          </a:p>
          <a:p>
            <a:r>
              <a:rPr lang="en-US" dirty="0" smtClean="0"/>
              <a:t>Option</a:t>
            </a:r>
            <a:r>
              <a:rPr lang="en-US" baseline="0" dirty="0" smtClean="0"/>
              <a:t> is a monad!</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38</a:t>
            </a:fld>
            <a:endParaRPr lang="en-US" dirty="0"/>
          </a:p>
        </p:txBody>
      </p:sp>
    </p:spTree>
    <p:extLst>
      <p:ext uri="{BB962C8B-B14F-4D97-AF65-F5344CB8AC3E}">
        <p14:creationId xmlns:p14="http://schemas.microsoft.com/office/powerpoint/2010/main" val="45066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documenting the fact that you’re using this type</a:t>
            </a:r>
          </a:p>
          <a:p>
            <a:endParaRPr lang="en-US" dirty="0" smtClean="0"/>
          </a:p>
          <a:p>
            <a:r>
              <a:rPr lang="en-US" dirty="0" smtClean="0"/>
              <a:t>Option</a:t>
            </a:r>
            <a:r>
              <a:rPr lang="en-US" baseline="0" dirty="0" smtClean="0"/>
              <a:t> is a monad!</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39</a:t>
            </a:fld>
            <a:endParaRPr lang="en-US" dirty="0"/>
          </a:p>
        </p:txBody>
      </p:sp>
    </p:spTree>
    <p:extLst>
      <p:ext uri="{BB962C8B-B14F-4D97-AF65-F5344CB8AC3E}">
        <p14:creationId xmlns:p14="http://schemas.microsoft.com/office/powerpoint/2010/main" val="950822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40</a:t>
            </a:fld>
            <a:endParaRPr lang="en-US" dirty="0"/>
          </a:p>
        </p:txBody>
      </p:sp>
    </p:spTree>
    <p:extLst>
      <p:ext uri="{BB962C8B-B14F-4D97-AF65-F5344CB8AC3E}">
        <p14:creationId xmlns:p14="http://schemas.microsoft.com/office/powerpoint/2010/main" val="188179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Understand PHP </a:t>
            </a:r>
            <a:r>
              <a:rPr lang="en-US" dirty="0" err="1" smtClean="0"/>
              <a:t>bettter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a:t>
            </a:fld>
            <a:endParaRPr lang="en-US" dirty="0"/>
          </a:p>
        </p:txBody>
      </p:sp>
    </p:spTree>
    <p:extLst>
      <p:ext uri="{BB962C8B-B14F-4D97-AF65-F5344CB8AC3E}">
        <p14:creationId xmlns:p14="http://schemas.microsoft.com/office/powerpoint/2010/main" val="1726953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p>
          <a:p>
            <a:endParaRPr lang="en-US" baseline="0" dirty="0" smtClean="0"/>
          </a:p>
          <a:p>
            <a:r>
              <a:rPr lang="en-US" baseline="0" dirty="0" smtClean="0"/>
              <a:t>Functional Programming is the extensive use of functions to move the application from one state to the next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45</a:t>
            </a:fld>
            <a:endParaRPr lang="en-US" dirty="0"/>
          </a:p>
        </p:txBody>
      </p:sp>
    </p:spTree>
    <p:extLst>
      <p:ext uri="{BB962C8B-B14F-4D97-AF65-F5344CB8AC3E}">
        <p14:creationId xmlns:p14="http://schemas.microsoft.com/office/powerpoint/2010/main" val="1258236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49</a:t>
            </a:fld>
            <a:endParaRPr lang="en-US" dirty="0"/>
          </a:p>
        </p:txBody>
      </p:sp>
    </p:spTree>
    <p:extLst>
      <p:ext uri="{BB962C8B-B14F-4D97-AF65-F5344CB8AC3E}">
        <p14:creationId xmlns:p14="http://schemas.microsoft.com/office/powerpoint/2010/main" val="297207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6</a:t>
            </a:fld>
            <a:endParaRPr lang="en-US" dirty="0"/>
          </a:p>
        </p:txBody>
      </p:sp>
    </p:spTree>
    <p:extLst>
      <p:ext uri="{BB962C8B-B14F-4D97-AF65-F5344CB8AC3E}">
        <p14:creationId xmlns:p14="http://schemas.microsoft.com/office/powerpoint/2010/main" val="109038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can be represented</a:t>
            </a:r>
            <a:r>
              <a:rPr lang="en-US" baseline="0" dirty="0" smtClean="0"/>
              <a:t> in the context of lambda expressions</a:t>
            </a:r>
          </a:p>
          <a:p>
            <a:endParaRPr lang="en-US" baseline="0" dirty="0" smtClean="0"/>
          </a:p>
          <a:p>
            <a:r>
              <a:rPr lang="en-US" baseline="0" dirty="0" smtClean="0"/>
              <a:t>In school, we’re taught about Turing machines and Von Neumann Model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7</a:t>
            </a:fld>
            <a:endParaRPr lang="en-US" dirty="0"/>
          </a:p>
        </p:txBody>
      </p:sp>
    </p:spTree>
    <p:extLst>
      <p:ext uri="{BB962C8B-B14F-4D97-AF65-F5344CB8AC3E}">
        <p14:creationId xmlns:p14="http://schemas.microsoft.com/office/powerpoint/2010/main" val="130157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8</a:t>
            </a:fld>
            <a:endParaRPr lang="en-US" dirty="0"/>
          </a:p>
        </p:txBody>
      </p:sp>
    </p:spTree>
    <p:extLst>
      <p:ext uri="{BB962C8B-B14F-4D97-AF65-F5344CB8AC3E}">
        <p14:creationId xmlns:p14="http://schemas.microsoft.com/office/powerpoint/2010/main" val="106453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p>
          <a:p>
            <a:endParaRPr lang="en-US" baseline="0" dirty="0" smtClean="0"/>
          </a:p>
          <a:p>
            <a:r>
              <a:rPr lang="en-US" baseline="0" dirty="0" smtClean="0"/>
              <a:t>Exceptions are thrown, printing to the console</a:t>
            </a:r>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9</a:t>
            </a:fld>
            <a:endParaRPr lang="en-US" dirty="0"/>
          </a:p>
        </p:txBody>
      </p:sp>
    </p:spTree>
    <p:extLst>
      <p:ext uri="{BB962C8B-B14F-4D97-AF65-F5344CB8AC3E}">
        <p14:creationId xmlns:p14="http://schemas.microsoft.com/office/powerpoint/2010/main" val="45247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10</a:t>
            </a:fld>
            <a:endParaRPr lang="en-US" dirty="0"/>
          </a:p>
        </p:txBody>
      </p:sp>
    </p:spTree>
    <p:extLst>
      <p:ext uri="{BB962C8B-B14F-4D97-AF65-F5344CB8AC3E}">
        <p14:creationId xmlns:p14="http://schemas.microsoft.com/office/powerpoint/2010/main" val="86370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const cannot be used to conditionally define constants. To define a global constant, it has to be used in the outermost scope:</a:t>
            </a:r>
          </a:p>
          <a:p>
            <a:r>
              <a:rPr lang="en-US" sz="1200" b="0" i="0" kern="1200" dirty="0" smtClean="0">
                <a:solidFill>
                  <a:schemeClr val="tx1"/>
                </a:solidFill>
                <a:effectLst/>
                <a:latin typeface="+mn-lt"/>
                <a:ea typeface="+mn-ea"/>
                <a:cs typeface="+mn-cs"/>
              </a:rPr>
              <a:t>if (...) { const FOO = 'BAR'; // invalid } // but if (...) { define('FOO', 'BAR'); // valid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accepts a static scalar (number, string or other constant like true, false, null, __FILE__), whereas define() takes any expression. Since PHP 5.6 constant expressions are allowed in const as well:</a:t>
            </a:r>
          </a:p>
          <a:p>
            <a:r>
              <a:rPr lang="en-US" sz="1200" b="0" i="0" kern="1200" dirty="0" smtClean="0">
                <a:solidFill>
                  <a:schemeClr val="tx1"/>
                </a:solidFill>
                <a:effectLst/>
                <a:latin typeface="+mn-lt"/>
                <a:ea typeface="+mn-ea"/>
                <a:cs typeface="+mn-cs"/>
              </a:rPr>
              <a:t>const BIT_5 = 1 &lt;&lt; 5; // valid since PHP 5.6, invalid previously define('BIT_5', 1 &lt;&lt; 5); // always valid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takes a plain constant name, whereas define() accepts any expression as name. This allows to do things like this:</a:t>
            </a:r>
          </a:p>
          <a:p>
            <a:r>
              <a:rPr lang="en-US" sz="1200" b="0" i="0" kern="1200" dirty="0" smtClean="0">
                <a:solidFill>
                  <a:schemeClr val="tx1"/>
                </a:solidFill>
                <a:effectLst/>
                <a:latin typeface="+mn-lt"/>
                <a:ea typeface="+mn-ea"/>
                <a:cs typeface="+mn-cs"/>
              </a:rPr>
              <a:t>for ($i = 0; $i &lt; 32; ++$i) { define('BIT_' . $i, 1 &lt;&lt; $i);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consts are always case sensitive, whereas define() allows you to define case insensitive constants by passing true as the third argument</a:t>
            </a:r>
          </a:p>
          <a:p>
            <a:endParaRPr lang="en-US" dirty="0" smtClean="0"/>
          </a:p>
          <a:p>
            <a:r>
              <a:rPr lang="en-US" sz="1200" b="0" i="0" kern="1200" dirty="0" smtClean="0">
                <a:solidFill>
                  <a:schemeClr val="tx1"/>
                </a:solidFill>
                <a:effectLst/>
                <a:latin typeface="+mn-lt"/>
                <a:ea typeface="+mn-ea"/>
                <a:cs typeface="+mn-cs"/>
              </a:rPr>
              <a:t>const simply reads nicer. It's a language construct instead of a function and also is consistent with how you define constants in classes.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defines a constant in the current namespace, while define() has to be passed the full namespace name:</a:t>
            </a:r>
          </a:p>
          <a:p>
            <a:r>
              <a:rPr lang="en-US" sz="1200" b="0" i="0" kern="1200" dirty="0" smtClean="0">
                <a:solidFill>
                  <a:schemeClr val="tx1"/>
                </a:solidFill>
                <a:effectLst/>
                <a:latin typeface="+mn-lt"/>
                <a:ea typeface="+mn-ea"/>
                <a:cs typeface="+mn-cs"/>
              </a:rPr>
              <a:t>namespace A\B\C; // To define the constant A\B\C\FOO: const FOO = 'BAR'; define('A\B\C\FOO', 'BAR');</a:t>
            </a:r>
          </a:p>
          <a:p>
            <a:r>
              <a:rPr lang="en-US" sz="1200" b="0" i="0" kern="1200" dirty="0" smtClean="0">
                <a:solidFill>
                  <a:schemeClr val="tx1"/>
                </a:solidFill>
                <a:effectLst/>
                <a:latin typeface="+mn-lt"/>
                <a:ea typeface="+mn-ea"/>
                <a:cs typeface="+mn-cs"/>
              </a:rPr>
              <a:t>Since PHP 5.6 const constants can also be arrays, while define() does not support arrays yet. However arrays will be supported for both cases in PHP 7.</a:t>
            </a:r>
          </a:p>
          <a:p>
            <a:r>
              <a:rPr lang="en-US" sz="1200" b="0" i="0" kern="1200" dirty="0" smtClean="0">
                <a:solidFill>
                  <a:schemeClr val="tx1"/>
                </a:solidFill>
                <a:effectLst/>
                <a:latin typeface="+mn-lt"/>
                <a:ea typeface="+mn-ea"/>
                <a:cs typeface="+mn-cs"/>
              </a:rPr>
              <a:t>const FOO = [1, 2, 3]; // valid in PHP 5.6 define('FOO', [1, 2, 3]); // invalid in PHP 5.6, valid in PHP 7.0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consts are language constructs and defined at compile time they are a bit faster than define()s.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11</a:t>
            </a:fld>
            <a:endParaRPr lang="en-US" dirty="0"/>
          </a:p>
        </p:txBody>
      </p:sp>
    </p:spTree>
    <p:extLst>
      <p:ext uri="{BB962C8B-B14F-4D97-AF65-F5344CB8AC3E}">
        <p14:creationId xmlns:p14="http://schemas.microsoft.com/office/powerpoint/2010/main" val="10598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915816" y="0"/>
            <a:ext cx="3312368" cy="49480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8/4/16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403535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501824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72244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8108716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6012160" y="24358"/>
            <a:ext cx="3131840" cy="860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16934" y="3363838"/>
            <a:ext cx="1547664" cy="17796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95959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815133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8/4/16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604311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8/4/16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05802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8/4/16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3879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8/4/16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15051099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8/4/16</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1.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003798"/>
            <a:ext cx="9144000" cy="307777"/>
          </a:xfrm>
          <a:prstGeom prst="rect">
            <a:avLst/>
          </a:prstGeom>
          <a:noFill/>
        </p:spPr>
        <p:txBody>
          <a:bodyPr wrap="square">
            <a:spAutoFit/>
          </a:bodyPr>
          <a:lstStyle/>
          <a:p>
            <a:pPr algn="ctr" fontAlgn="auto">
              <a:spcBef>
                <a:spcPts val="0"/>
              </a:spcBef>
              <a:spcAft>
                <a:spcPts val="0"/>
              </a:spcAft>
              <a:defRPr/>
            </a:pPr>
            <a:r>
              <a:rPr kumimoji="0" lang="en-US" altLang="ko-KR" sz="1400" b="1" dirty="0" smtClean="0">
                <a:solidFill>
                  <a:schemeClr val="bg1">
                    <a:lumMod val="85000"/>
                  </a:schemeClr>
                </a:solidFill>
                <a:latin typeface="Arial" pitchFamily="34" charset="0"/>
                <a:cs typeface="Arial" pitchFamily="34" charset="0"/>
              </a:rPr>
              <a:t>By Luis </a:t>
            </a:r>
            <a:r>
              <a:rPr kumimoji="0" lang="en-US" altLang="ko-KR" sz="1400" b="1" dirty="0" err="1" smtClean="0">
                <a:solidFill>
                  <a:schemeClr val="bg1">
                    <a:lumMod val="85000"/>
                  </a:schemeClr>
                </a:solidFill>
                <a:latin typeface="Arial" pitchFamily="34" charset="0"/>
                <a:cs typeface="Arial" pitchFamily="34" charset="0"/>
              </a:rPr>
              <a:t>Atencio</a:t>
            </a:r>
            <a:r>
              <a:rPr kumimoji="0" lang="en-US" altLang="ko-KR" sz="1400" b="1" dirty="0" smtClean="0">
                <a:solidFill>
                  <a:schemeClr val="bg1">
                    <a:lumMod val="85000"/>
                  </a:schemeClr>
                </a:solidFill>
                <a:latin typeface="Arial" pitchFamily="34" charset="0"/>
                <a:cs typeface="Arial" pitchFamily="34" charset="0"/>
              </a:rPr>
              <a:t> (</a:t>
            </a:r>
            <a:r>
              <a:rPr kumimoji="0" lang="en-US" altLang="ko-KR" sz="1400" b="1" dirty="0" smtClean="0">
                <a:solidFill>
                  <a:schemeClr val="accent6"/>
                </a:solidFill>
                <a:latin typeface="Arial" pitchFamily="34" charset="0"/>
                <a:cs typeface="Arial" pitchFamily="34" charset="0"/>
              </a:rPr>
              <a:t>@</a:t>
            </a:r>
            <a:r>
              <a:rPr kumimoji="0" lang="en-US" altLang="ko-KR" sz="1400" b="1" dirty="0" err="1" smtClean="0">
                <a:solidFill>
                  <a:schemeClr val="accent6"/>
                </a:solidFill>
                <a:latin typeface="Arial" pitchFamily="34" charset="0"/>
                <a:cs typeface="Arial" pitchFamily="34" charset="0"/>
              </a:rPr>
              <a:t>luijar</a:t>
            </a:r>
            <a:r>
              <a:rPr kumimoji="0" lang="en-US" altLang="ko-KR" sz="1400" b="1" dirty="0" smtClean="0">
                <a:solidFill>
                  <a:schemeClr val="bg1">
                    <a:lumMod val="85000"/>
                  </a:schemeClr>
                </a:solidFill>
                <a:latin typeface="Arial" pitchFamily="34" charset="0"/>
                <a:cs typeface="Arial" pitchFamily="34" charset="0"/>
              </a:rPr>
              <a:t>)</a:t>
            </a:r>
            <a:endParaRPr kumimoji="0" lang="en-US" altLang="ko-KR" sz="1400" b="1" dirty="0">
              <a:solidFill>
                <a:schemeClr val="bg1">
                  <a:lumMod val="85000"/>
                </a:schemeClr>
              </a:solidFill>
              <a:latin typeface="Arial" pitchFamily="34" charset="0"/>
              <a:cs typeface="Arial" pitchFamily="34" charset="0"/>
            </a:endParaRPr>
          </a:p>
        </p:txBody>
      </p:sp>
      <p:sp>
        <p:nvSpPr>
          <p:cNvPr id="8" name="TextBox 1"/>
          <p:cNvSpPr txBox="1">
            <a:spLocks noChangeArrowheads="1"/>
          </p:cNvSpPr>
          <p:nvPr/>
        </p:nvSpPr>
        <p:spPr bwMode="auto">
          <a:xfrm>
            <a:off x="0" y="1995686"/>
            <a:ext cx="9144000" cy="646331"/>
          </a:xfrm>
          <a:prstGeom prst="rect">
            <a:avLst/>
          </a:prstGeom>
          <a:noFill/>
          <a:ln w="9525">
            <a:noFill/>
            <a:miter lim="800000"/>
            <a:headEnd/>
            <a:tailEnd/>
          </a:ln>
        </p:spPr>
        <p:txBody>
          <a:bodyPr wrap="square">
            <a:spAutoFit/>
          </a:bodyPr>
          <a:lstStyle/>
          <a:p>
            <a:pPr algn="ctr"/>
            <a:r>
              <a:rPr lang="en-US" altLang="ko-KR" sz="3600" b="1" dirty="0" smtClean="0">
                <a:solidFill>
                  <a:schemeClr val="bg1">
                    <a:lumMod val="85000"/>
                  </a:schemeClr>
                </a:solidFill>
                <a:latin typeface="Arial" pitchFamily="34" charset="0"/>
                <a:ea typeface="맑은 고딕" pitchFamily="50" charset="-127"/>
                <a:cs typeface="Arial" pitchFamily="34" charset="0"/>
              </a:rPr>
              <a:t>PHP = </a:t>
            </a:r>
            <a:r>
              <a:rPr lang="en-US" altLang="ko-KR" sz="3600" b="1" dirty="0" smtClean="0">
                <a:solidFill>
                  <a:srgbClr val="FFFF00"/>
                </a:solidFill>
                <a:latin typeface="Arial" pitchFamily="34" charset="0"/>
                <a:ea typeface="맑은 고딕" pitchFamily="50" charset="-127"/>
                <a:cs typeface="Arial" pitchFamily="34" charset="0"/>
              </a:rPr>
              <a:t>PH</a:t>
            </a:r>
            <a:r>
              <a:rPr lang="en-US" altLang="ko-KR" sz="3600" b="1" dirty="0" smtClean="0">
                <a:solidFill>
                  <a:schemeClr val="bg1">
                    <a:lumMod val="85000"/>
                  </a:schemeClr>
                </a:solidFill>
                <a:latin typeface="Arial" pitchFamily="34" charset="0"/>
                <a:ea typeface="맑은 고딕" pitchFamily="50" charset="-127"/>
                <a:cs typeface="Arial" pitchFamily="34" charset="0"/>
              </a:rPr>
              <a:t>unctional </a:t>
            </a:r>
            <a:r>
              <a:rPr lang="en-US" altLang="ko-KR" sz="3600" b="1" dirty="0" smtClean="0">
                <a:solidFill>
                  <a:srgbClr val="FFFF00"/>
                </a:solidFill>
                <a:latin typeface="Arial" pitchFamily="34" charset="0"/>
                <a:ea typeface="맑은 고딕" pitchFamily="50" charset="-127"/>
                <a:cs typeface="Arial" pitchFamily="34" charset="0"/>
              </a:rPr>
              <a:t>P</a:t>
            </a:r>
            <a:r>
              <a:rPr lang="en-US" altLang="ko-KR" sz="3600" b="1" dirty="0" smtClean="0">
                <a:solidFill>
                  <a:schemeClr val="bg1">
                    <a:lumMod val="85000"/>
                  </a:schemeClr>
                </a:solidFill>
                <a:latin typeface="Arial" pitchFamily="34" charset="0"/>
                <a:ea typeface="맑은 고딕" pitchFamily="50" charset="-127"/>
                <a:cs typeface="Arial" pitchFamily="34" charset="0"/>
              </a:rPr>
              <a:t>rogramming</a:t>
            </a:r>
          </a:p>
        </p:txBody>
      </p:sp>
      <p:sp>
        <p:nvSpPr>
          <p:cNvPr id="3" name="Rectangle 2"/>
          <p:cNvSpPr/>
          <p:nvPr/>
        </p:nvSpPr>
        <p:spPr>
          <a:xfrm>
            <a:off x="7049285" y="4155926"/>
            <a:ext cx="2088232" cy="923330"/>
          </a:xfrm>
          <a:prstGeom prst="rect">
            <a:avLst/>
          </a:prstGeom>
        </p:spPr>
        <p:txBody>
          <a:bodyPr wrap="square">
            <a:spAutoFit/>
          </a:bodyPr>
          <a:lstStyle/>
          <a:p>
            <a:r>
              <a:rPr lang="en-US" dirty="0">
                <a:solidFill>
                  <a:srgbClr val="EEEE22"/>
                </a:solidFill>
                <a:latin typeface="Arial" charset="0"/>
                <a:ea typeface="Arial" charset="0"/>
                <a:cs typeface="Arial" charset="0"/>
              </a:rPr>
              <a:t>Northeast </a:t>
            </a:r>
            <a:r>
              <a:rPr lang="en-US" dirty="0">
                <a:latin typeface="Arial" charset="0"/>
                <a:ea typeface="Arial" charset="0"/>
                <a:cs typeface="Arial" charset="0"/>
              </a:rPr>
              <a:t/>
            </a:r>
            <a:br>
              <a:rPr lang="en-US" dirty="0">
                <a:latin typeface="Arial" charset="0"/>
                <a:ea typeface="Arial" charset="0"/>
                <a:cs typeface="Arial" charset="0"/>
              </a:rPr>
            </a:br>
            <a:r>
              <a:rPr lang="en-US" dirty="0">
                <a:solidFill>
                  <a:srgbClr val="EEEE22"/>
                </a:solidFill>
                <a:latin typeface="Arial" charset="0"/>
                <a:ea typeface="Arial" charset="0"/>
                <a:cs typeface="Arial" charset="0"/>
              </a:rPr>
              <a:t>PHP </a:t>
            </a:r>
            <a:r>
              <a:rPr lang="en-US" dirty="0">
                <a:latin typeface="Arial" charset="0"/>
                <a:ea typeface="Arial" charset="0"/>
                <a:cs typeface="Arial" charset="0"/>
              </a:rPr>
              <a:t/>
            </a:r>
            <a:br>
              <a:rPr lang="en-US" dirty="0">
                <a:latin typeface="Arial" charset="0"/>
                <a:ea typeface="Arial" charset="0"/>
                <a:cs typeface="Arial" charset="0"/>
              </a:rPr>
            </a:br>
            <a:r>
              <a:rPr lang="en-US" dirty="0" smtClean="0">
                <a:solidFill>
                  <a:srgbClr val="EEEE22"/>
                </a:solidFill>
                <a:latin typeface="Arial" charset="0"/>
                <a:ea typeface="Arial" charset="0"/>
                <a:cs typeface="Arial" charset="0"/>
              </a:rPr>
              <a:t>Conference 2016</a:t>
            </a:r>
            <a:endParaRPr lang="en-US" dirty="0">
              <a:latin typeface="Arial" charset="0"/>
              <a:ea typeface="Arial" charset="0"/>
              <a:cs typeface="Arial" charset="0"/>
            </a:endParaRP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95736" y="2011989"/>
            <a:ext cx="4969272" cy="1927913"/>
          </a:xfrm>
          <a:prstGeom prst="rect">
            <a:avLst/>
          </a:prstGeom>
        </p:spPr>
      </p:pic>
      <p:sp>
        <p:nvSpPr>
          <p:cNvPr id="7" name="Title 1"/>
          <p:cNvSpPr>
            <a:spLocks noGrp="1"/>
          </p:cNvSpPr>
          <p:nvPr>
            <p:ph type="title"/>
          </p:nvPr>
        </p:nvSpPr>
        <p:spPr>
          <a:xfrm>
            <a:off x="0" y="0"/>
            <a:ext cx="9144000" cy="884466"/>
          </a:xfrm>
        </p:spPr>
        <p:txBody>
          <a:bodyPr/>
          <a:lstStyle/>
          <a:p>
            <a:r>
              <a:rPr lang="en-US" dirty="0" smtClean="0"/>
              <a:t>Pure Functions</a:t>
            </a:r>
            <a:endParaRPr lang="en-US" dirty="0"/>
          </a:p>
        </p:txBody>
      </p:sp>
      <p:sp>
        <p:nvSpPr>
          <p:cNvPr id="4" name="TextBox 3"/>
          <p:cNvSpPr txBox="1"/>
          <p:nvPr/>
        </p:nvSpPr>
        <p:spPr>
          <a:xfrm>
            <a:off x="395536" y="987574"/>
            <a:ext cx="6851299" cy="646331"/>
          </a:xfrm>
          <a:prstGeom prst="rect">
            <a:avLst/>
          </a:prstGeom>
          <a:noFill/>
        </p:spPr>
        <p:txBody>
          <a:bodyPr wrap="none" rtlCol="0">
            <a:spAutoFit/>
          </a:bodyPr>
          <a:lstStyle/>
          <a:p>
            <a:r>
              <a:rPr lang="en-US" dirty="0" smtClean="0">
                <a:solidFill>
                  <a:schemeClr val="bg1">
                    <a:lumMod val="95000"/>
                  </a:schemeClr>
                </a:solidFill>
              </a:rPr>
              <a:t>A function without side effects that returns the same result on </a:t>
            </a:r>
          </a:p>
          <a:p>
            <a:r>
              <a:rPr lang="en-US" dirty="0" smtClean="0">
                <a:solidFill>
                  <a:schemeClr val="bg1">
                    <a:lumMod val="95000"/>
                  </a:schemeClr>
                </a:solidFill>
              </a:rPr>
              <a:t>same input</a:t>
            </a:r>
            <a:endParaRPr lang="en-US" dirty="0">
              <a:solidFill>
                <a:schemeClr val="bg1">
                  <a:lumMod val="95000"/>
                </a:schemeClr>
              </a:solidFill>
            </a:endParaRPr>
          </a:p>
        </p:txBody>
      </p:sp>
    </p:spTree>
    <p:extLst>
      <p:ext uri="{BB962C8B-B14F-4D97-AF65-F5344CB8AC3E}">
        <p14:creationId xmlns:p14="http://schemas.microsoft.com/office/powerpoint/2010/main" val="384137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Immutability</a:t>
            </a:r>
            <a:endParaRPr lang="en-US" dirty="0"/>
          </a:p>
        </p:txBody>
      </p:sp>
      <p:sp>
        <p:nvSpPr>
          <p:cNvPr id="3" name="Content Placeholder 2"/>
          <p:cNvSpPr>
            <a:spLocks noGrp="1"/>
          </p:cNvSpPr>
          <p:nvPr>
            <p:ph idx="1"/>
          </p:nvPr>
        </p:nvSpPr>
        <p:spPr>
          <a:xfrm>
            <a:off x="395536" y="699542"/>
            <a:ext cx="8496944" cy="3888432"/>
          </a:xfrm>
        </p:spPr>
        <p:txBody>
          <a:bodyPr/>
          <a:lstStyle/>
          <a:p>
            <a:pPr marL="342900" indent="-342900">
              <a:buFont typeface="Arial" charset="0"/>
              <a:buChar char="•"/>
            </a:pPr>
            <a:r>
              <a:rPr lang="en-US" dirty="0" smtClean="0"/>
              <a:t>Look at immutability through the consistent (repeatable) execution of pure functions</a:t>
            </a:r>
          </a:p>
          <a:p>
            <a:pPr marL="342900" indent="-342900">
              <a:buFont typeface="Arial" charset="0"/>
              <a:buChar char="•"/>
            </a:pPr>
            <a:r>
              <a:rPr lang="en-US" dirty="0" smtClean="0"/>
              <a:t>Most bugs originate from data issues</a:t>
            </a:r>
          </a:p>
          <a:p>
            <a:pPr marL="342900" indent="-342900">
              <a:buFont typeface="Arial" charset="0"/>
              <a:buChar char="•"/>
            </a:pPr>
            <a:r>
              <a:rPr lang="en-US" dirty="0" smtClean="0"/>
              <a:t>Functions are (represent) immutable values</a:t>
            </a:r>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r>
              <a:rPr lang="en-US" dirty="0" smtClean="0"/>
              <a:t>Very limited support in PHP</a:t>
            </a:r>
            <a:endParaRPr lang="en-US" dirty="0"/>
          </a:p>
        </p:txBody>
      </p:sp>
      <p:pic>
        <p:nvPicPr>
          <p:cNvPr id="5" name="Picture 4"/>
          <p:cNvPicPr>
            <a:picLocks noChangeAspect="1"/>
          </p:cNvPicPr>
          <p:nvPr/>
        </p:nvPicPr>
        <p:blipFill>
          <a:blip r:embed="rId3"/>
          <a:stretch>
            <a:fillRect/>
          </a:stretch>
        </p:blipFill>
        <p:spPr>
          <a:xfrm>
            <a:off x="4231580" y="3362465"/>
            <a:ext cx="4660900" cy="1524000"/>
          </a:xfrm>
          <a:prstGeom prst="rect">
            <a:avLst/>
          </a:prstGeom>
        </p:spPr>
      </p:pic>
      <p:pic>
        <p:nvPicPr>
          <p:cNvPr id="4" name="Picture 3"/>
          <p:cNvPicPr>
            <a:picLocks noChangeAspect="1"/>
          </p:cNvPicPr>
          <p:nvPr/>
        </p:nvPicPr>
        <p:blipFill>
          <a:blip r:embed="rId4"/>
          <a:stretch>
            <a:fillRect/>
          </a:stretch>
        </p:blipFill>
        <p:spPr>
          <a:xfrm>
            <a:off x="827584" y="2529658"/>
            <a:ext cx="4647828" cy="546148"/>
          </a:xfrm>
          <a:prstGeom prst="rect">
            <a:avLst/>
          </a:prstGeom>
        </p:spPr>
      </p:pic>
    </p:spTree>
    <p:extLst>
      <p:ext uri="{BB962C8B-B14F-4D97-AF65-F5344CB8AC3E}">
        <p14:creationId xmlns:p14="http://schemas.microsoft.com/office/powerpoint/2010/main" val="1407403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functions</a:t>
            </a:r>
            <a:endParaRPr lang="en-US" dirty="0"/>
          </a:p>
        </p:txBody>
      </p:sp>
      <p:sp>
        <p:nvSpPr>
          <p:cNvPr id="3" name="Content Placeholder 2"/>
          <p:cNvSpPr>
            <a:spLocks noGrp="1"/>
          </p:cNvSpPr>
          <p:nvPr>
            <p:ph idx="1"/>
          </p:nvPr>
        </p:nvSpPr>
        <p:spPr>
          <a:xfrm>
            <a:off x="395536" y="987574"/>
            <a:ext cx="8496944" cy="1008112"/>
          </a:xfrm>
        </p:spPr>
        <p:txBody>
          <a:bodyPr/>
          <a:lstStyle/>
          <a:p>
            <a:pPr marL="342900" indent="-342900">
              <a:buFont typeface="Arial" charset="0"/>
              <a:buChar char="•"/>
            </a:pPr>
            <a:r>
              <a:rPr lang="en-US" dirty="0" smtClean="0"/>
              <a:t>Pass functions to other functions</a:t>
            </a:r>
          </a:p>
          <a:p>
            <a:pPr marL="342900" indent="-342900">
              <a:buFont typeface="Arial" charset="0"/>
              <a:buChar char="•"/>
            </a:pPr>
            <a:r>
              <a:rPr lang="en-US" dirty="0" smtClean="0"/>
              <a:t>Return functions from other functions</a:t>
            </a:r>
          </a:p>
          <a:p>
            <a:pPr marL="342900" indent="-342900">
              <a:buFont typeface="Arial" charset="0"/>
              <a:buChar char="•"/>
            </a:pPr>
            <a:r>
              <a:rPr lang="en-US" dirty="0" smtClean="0"/>
              <a:t>Lazy evaluation</a:t>
            </a:r>
            <a:endParaRPr lang="en-US" dirty="0"/>
          </a:p>
        </p:txBody>
      </p:sp>
      <p:pic>
        <p:nvPicPr>
          <p:cNvPr id="7" name="Picture 6"/>
          <p:cNvPicPr>
            <a:picLocks noChangeAspect="1"/>
          </p:cNvPicPr>
          <p:nvPr/>
        </p:nvPicPr>
        <p:blipFill>
          <a:blip r:embed="rId3"/>
          <a:stretch>
            <a:fillRect/>
          </a:stretch>
        </p:blipFill>
        <p:spPr>
          <a:xfrm>
            <a:off x="2411759" y="2078806"/>
            <a:ext cx="4782207" cy="2479977"/>
          </a:xfrm>
          <a:prstGeom prst="rect">
            <a:avLst/>
          </a:prstGeom>
        </p:spPr>
      </p:pic>
    </p:spTree>
    <p:extLst>
      <p:ext uri="{BB962C8B-B14F-4D97-AF65-F5344CB8AC3E}">
        <p14:creationId xmlns:p14="http://schemas.microsoft.com/office/powerpoint/2010/main" val="652817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functions</a:t>
            </a:r>
            <a:endParaRPr lang="en-US" dirty="0"/>
          </a:p>
        </p:txBody>
      </p:sp>
      <p:sp>
        <p:nvSpPr>
          <p:cNvPr id="4" name="Content Placeholder 3"/>
          <p:cNvSpPr>
            <a:spLocks noGrp="1"/>
          </p:cNvSpPr>
          <p:nvPr>
            <p:ph idx="10"/>
          </p:nvPr>
        </p:nvSpPr>
        <p:spPr>
          <a:xfrm>
            <a:off x="405880" y="1059583"/>
            <a:ext cx="8496944" cy="3744416"/>
          </a:xfrm>
        </p:spPr>
        <p:txBody>
          <a:bodyPr/>
          <a:lstStyle/>
          <a:p>
            <a:pPr marL="285750" indent="-285750">
              <a:buFont typeface="Arial" charset="0"/>
              <a:buChar char="•"/>
            </a:pPr>
            <a:r>
              <a:rPr lang="en-US" sz="2000" dirty="0"/>
              <a:t>If a variable has parenthesis appended to it, PHP will try to invoke </a:t>
            </a:r>
            <a:r>
              <a:rPr lang="en-US" sz="2000" dirty="0" smtClean="0"/>
              <a:t>it</a:t>
            </a:r>
          </a:p>
          <a:p>
            <a:pPr marL="285750" indent="-285750">
              <a:buFont typeface="Arial" charset="0"/>
              <a:buChar char="•"/>
            </a:pPr>
            <a:r>
              <a:rPr lang="en-US" sz="2000" dirty="0" smtClean="0"/>
              <a:t>Can be passed in by name (string) or reference</a:t>
            </a:r>
          </a:p>
          <a:p>
            <a:pPr marL="285750" indent="-285750">
              <a:buFont typeface="Arial" charset="0"/>
              <a:buChar char="•"/>
            </a:pPr>
            <a:r>
              <a:rPr lang="en-US" sz="2000" dirty="0" smtClean="0"/>
              <a:t>Will not work with language constructs:</a:t>
            </a:r>
          </a:p>
          <a:p>
            <a:pPr marL="1028700" lvl="1">
              <a:buFont typeface="Arial" charset="0"/>
              <a:buChar char="•"/>
            </a:pPr>
            <a:r>
              <a:rPr lang="en-US" sz="2000" dirty="0" smtClean="0">
                <a:solidFill>
                  <a:schemeClr val="accent6"/>
                </a:solidFill>
              </a:rPr>
              <a:t>echo</a:t>
            </a:r>
          </a:p>
          <a:p>
            <a:pPr marL="1028700" lvl="1">
              <a:buFont typeface="Arial" charset="0"/>
              <a:buChar char="•"/>
            </a:pPr>
            <a:r>
              <a:rPr lang="en-US" sz="2000" dirty="0" smtClean="0">
                <a:solidFill>
                  <a:schemeClr val="accent6"/>
                </a:solidFill>
              </a:rPr>
              <a:t>print</a:t>
            </a:r>
          </a:p>
          <a:p>
            <a:pPr marL="1028700" lvl="1">
              <a:buFont typeface="Arial" charset="0"/>
              <a:buChar char="•"/>
            </a:pPr>
            <a:r>
              <a:rPr lang="en-US" sz="2000" dirty="0" smtClean="0">
                <a:solidFill>
                  <a:schemeClr val="accent6"/>
                </a:solidFill>
              </a:rPr>
              <a:t>unset</a:t>
            </a:r>
          </a:p>
          <a:p>
            <a:pPr marL="1028700" lvl="1">
              <a:buFont typeface="Arial" charset="0"/>
              <a:buChar char="•"/>
            </a:pPr>
            <a:r>
              <a:rPr lang="en-US" sz="2000" dirty="0" err="1" smtClean="0">
                <a:solidFill>
                  <a:schemeClr val="accent6"/>
                </a:solidFill>
              </a:rPr>
              <a:t>isset</a:t>
            </a:r>
            <a:endParaRPr lang="en-US" sz="2000" dirty="0" smtClean="0">
              <a:solidFill>
                <a:schemeClr val="accent6"/>
              </a:solidFill>
            </a:endParaRPr>
          </a:p>
          <a:p>
            <a:pPr marL="1028700" lvl="1">
              <a:buFont typeface="Arial" charset="0"/>
              <a:buChar char="•"/>
            </a:pPr>
            <a:r>
              <a:rPr lang="en-US" sz="2000" dirty="0" smtClean="0">
                <a:solidFill>
                  <a:schemeClr val="accent6"/>
                </a:solidFill>
              </a:rPr>
              <a:t>empty</a:t>
            </a:r>
            <a:endParaRPr lang="en-US" sz="2000" dirty="0">
              <a:solidFill>
                <a:schemeClr val="accent6"/>
              </a:solidFill>
            </a:endParaRPr>
          </a:p>
          <a:p>
            <a:pPr marL="285750" indent="-285750">
              <a:buFont typeface="Arial" charset="0"/>
              <a:buChar char="•"/>
            </a:pPr>
            <a:endParaRPr lang="en-US" sz="1800" dirty="0"/>
          </a:p>
        </p:txBody>
      </p:sp>
    </p:spTree>
    <p:extLst>
      <p:ext uri="{BB962C8B-B14F-4D97-AF65-F5344CB8AC3E}">
        <p14:creationId xmlns:p14="http://schemas.microsoft.com/office/powerpoint/2010/main" val="787288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endParaRPr lang="en-US" dirty="0"/>
          </a:p>
        </p:txBody>
      </p:sp>
      <p:pic>
        <p:nvPicPr>
          <p:cNvPr id="6" name="Picture 5"/>
          <p:cNvPicPr>
            <a:picLocks noChangeAspect="1"/>
          </p:cNvPicPr>
          <p:nvPr/>
        </p:nvPicPr>
        <p:blipFill>
          <a:blip r:embed="rId3"/>
          <a:stretch>
            <a:fillRect/>
          </a:stretch>
        </p:blipFill>
        <p:spPr>
          <a:xfrm>
            <a:off x="262604" y="852509"/>
            <a:ext cx="4309396" cy="3677983"/>
          </a:xfrm>
          <a:prstGeom prst="rect">
            <a:avLst/>
          </a:prstGeom>
        </p:spPr>
      </p:pic>
      <p:pic>
        <p:nvPicPr>
          <p:cNvPr id="8" name="Picture 7"/>
          <p:cNvPicPr>
            <a:picLocks noChangeAspect="1"/>
          </p:cNvPicPr>
          <p:nvPr/>
        </p:nvPicPr>
        <p:blipFill>
          <a:blip r:embed="rId4"/>
          <a:stretch>
            <a:fillRect/>
          </a:stretch>
        </p:blipFill>
        <p:spPr>
          <a:xfrm>
            <a:off x="4704932" y="1372115"/>
            <a:ext cx="4173136" cy="2638771"/>
          </a:xfrm>
          <a:prstGeom prst="rect">
            <a:avLst/>
          </a:prstGeom>
        </p:spPr>
      </p:pic>
    </p:spTree>
    <p:extLst>
      <p:ext uri="{BB962C8B-B14F-4D97-AF65-F5344CB8AC3E}">
        <p14:creationId xmlns:p14="http://schemas.microsoft.com/office/powerpoint/2010/main" val="113817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r>
              <a:rPr lang="en-US" baseline="-25000" dirty="0" smtClean="0"/>
              <a:t>2</a:t>
            </a:r>
            <a:endParaRPr lang="en-US" dirty="0"/>
          </a:p>
        </p:txBody>
      </p:sp>
      <p:pic>
        <p:nvPicPr>
          <p:cNvPr id="3" name="Picture 2"/>
          <p:cNvPicPr>
            <a:picLocks noChangeAspect="1"/>
          </p:cNvPicPr>
          <p:nvPr/>
        </p:nvPicPr>
        <p:blipFill>
          <a:blip r:embed="rId3"/>
          <a:stretch>
            <a:fillRect/>
          </a:stretch>
        </p:blipFill>
        <p:spPr>
          <a:xfrm>
            <a:off x="683568" y="1016315"/>
            <a:ext cx="5256584" cy="2143666"/>
          </a:xfrm>
          <a:prstGeom prst="rect">
            <a:avLst/>
          </a:prstGeom>
        </p:spPr>
      </p:pic>
      <p:pic>
        <p:nvPicPr>
          <p:cNvPr id="4" name="Picture 3"/>
          <p:cNvPicPr>
            <a:picLocks noChangeAspect="1"/>
          </p:cNvPicPr>
          <p:nvPr/>
        </p:nvPicPr>
        <p:blipFill>
          <a:blip r:embed="rId4"/>
          <a:stretch>
            <a:fillRect/>
          </a:stretch>
        </p:blipFill>
        <p:spPr>
          <a:xfrm>
            <a:off x="4067944" y="3363838"/>
            <a:ext cx="4631118" cy="1354956"/>
          </a:xfrm>
          <a:prstGeom prst="rect">
            <a:avLst/>
          </a:prstGeom>
        </p:spPr>
      </p:pic>
      <p:sp>
        <p:nvSpPr>
          <p:cNvPr id="9" name="Content Placeholder 2"/>
          <p:cNvSpPr>
            <a:spLocks noGrp="1"/>
          </p:cNvSpPr>
          <p:nvPr>
            <p:ph idx="1"/>
          </p:nvPr>
        </p:nvSpPr>
        <p:spPr>
          <a:xfrm>
            <a:off x="323528" y="3738984"/>
            <a:ext cx="2808312" cy="704974"/>
          </a:xfrm>
        </p:spPr>
        <p:txBody>
          <a:bodyPr/>
          <a:lstStyle/>
          <a:p>
            <a:r>
              <a:rPr lang="en-US" dirty="0" smtClean="0"/>
              <a:t>Adding new behavior is easy</a:t>
            </a:r>
            <a:endParaRPr lang="en-US" dirty="0"/>
          </a:p>
        </p:txBody>
      </p:sp>
      <p:cxnSp>
        <p:nvCxnSpPr>
          <p:cNvPr id="11" name="Straight Arrow Connector 10"/>
          <p:cNvCxnSpPr/>
          <p:nvPr/>
        </p:nvCxnSpPr>
        <p:spPr>
          <a:xfrm>
            <a:off x="2051720" y="4199632"/>
            <a:ext cx="1584176"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5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first-class in PHP</a:t>
            </a:r>
            <a:endParaRPr lang="en-US" dirty="0"/>
          </a:p>
        </p:txBody>
      </p:sp>
      <p:sp>
        <p:nvSpPr>
          <p:cNvPr id="3" name="Content Placeholder 2"/>
          <p:cNvSpPr>
            <a:spLocks noGrp="1"/>
          </p:cNvSpPr>
          <p:nvPr>
            <p:ph idx="1"/>
          </p:nvPr>
        </p:nvSpPr>
        <p:spPr>
          <a:xfrm>
            <a:off x="395536" y="987574"/>
            <a:ext cx="8496944" cy="460648"/>
          </a:xfrm>
        </p:spPr>
        <p:txBody>
          <a:bodyPr/>
          <a:lstStyle/>
          <a:p>
            <a:r>
              <a:rPr lang="en-US" dirty="0" smtClean="0"/>
              <a:t>The </a:t>
            </a:r>
            <a:r>
              <a:rPr lang="en-US" i="1" dirty="0" smtClean="0"/>
              <a:t>Closure </a:t>
            </a:r>
            <a:r>
              <a:rPr lang="en-US" dirty="0" smtClean="0"/>
              <a:t>class was added in PHP 5.3.0</a:t>
            </a:r>
            <a:endParaRPr lang="en-US" dirty="0"/>
          </a:p>
        </p:txBody>
      </p:sp>
      <p:pic>
        <p:nvPicPr>
          <p:cNvPr id="4" name="Picture 3"/>
          <p:cNvPicPr>
            <a:picLocks noChangeAspect="1"/>
          </p:cNvPicPr>
          <p:nvPr/>
        </p:nvPicPr>
        <p:blipFill>
          <a:blip r:embed="rId2"/>
          <a:stretch>
            <a:fillRect/>
          </a:stretch>
        </p:blipFill>
        <p:spPr>
          <a:xfrm>
            <a:off x="467544" y="1551330"/>
            <a:ext cx="6258219" cy="2100540"/>
          </a:xfrm>
          <a:prstGeom prst="rect">
            <a:avLst/>
          </a:prstGeom>
        </p:spPr>
      </p:pic>
      <p:pic>
        <p:nvPicPr>
          <p:cNvPr id="6" name="Picture 5"/>
          <p:cNvPicPr>
            <a:picLocks noChangeAspect="1"/>
          </p:cNvPicPr>
          <p:nvPr/>
        </p:nvPicPr>
        <p:blipFill>
          <a:blip r:embed="rId3"/>
          <a:stretch>
            <a:fillRect/>
          </a:stretch>
        </p:blipFill>
        <p:spPr>
          <a:xfrm>
            <a:off x="4654872" y="3318612"/>
            <a:ext cx="4093592" cy="1522617"/>
          </a:xfrm>
          <a:prstGeom prst="rect">
            <a:avLst/>
          </a:prstGeom>
        </p:spPr>
      </p:pic>
    </p:spTree>
    <p:extLst>
      <p:ext uri="{BB962C8B-B14F-4D97-AF65-F5344CB8AC3E}">
        <p14:creationId xmlns:p14="http://schemas.microsoft.com/office/powerpoint/2010/main" val="995726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an object under the hood</a:t>
            </a:r>
            <a:endParaRPr lang="en-US" dirty="0"/>
          </a:p>
        </p:txBody>
      </p:sp>
      <p:pic>
        <p:nvPicPr>
          <p:cNvPr id="7" name="Picture 6"/>
          <p:cNvPicPr>
            <a:picLocks noChangeAspect="1"/>
          </p:cNvPicPr>
          <p:nvPr/>
        </p:nvPicPr>
        <p:blipFill>
          <a:blip r:embed="rId2"/>
          <a:stretch>
            <a:fillRect/>
          </a:stretch>
        </p:blipFill>
        <p:spPr>
          <a:xfrm>
            <a:off x="2615288" y="1203598"/>
            <a:ext cx="3913425" cy="1152128"/>
          </a:xfrm>
          <a:prstGeom prst="rect">
            <a:avLst/>
          </a:prstGeom>
        </p:spPr>
      </p:pic>
      <p:pic>
        <p:nvPicPr>
          <p:cNvPr id="8" name="Picture 7"/>
          <p:cNvPicPr>
            <a:picLocks noChangeAspect="1"/>
          </p:cNvPicPr>
          <p:nvPr/>
        </p:nvPicPr>
        <p:blipFill>
          <a:blip r:embed="rId3"/>
          <a:stretch>
            <a:fillRect/>
          </a:stretch>
        </p:blipFill>
        <p:spPr>
          <a:xfrm>
            <a:off x="2685846" y="3579862"/>
            <a:ext cx="3772309" cy="847045"/>
          </a:xfrm>
          <a:prstGeom prst="rect">
            <a:avLst/>
          </a:prstGeom>
        </p:spPr>
      </p:pic>
      <p:sp>
        <p:nvSpPr>
          <p:cNvPr id="9" name="Right Arrow 8"/>
          <p:cNvSpPr/>
          <p:nvPr/>
        </p:nvSpPr>
        <p:spPr>
          <a:xfrm rot="5400000">
            <a:off x="4742555" y="2722568"/>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843808" y="2712824"/>
            <a:ext cx="1800200" cy="369332"/>
          </a:xfrm>
          <a:prstGeom prst="rect">
            <a:avLst/>
          </a:prstGeom>
          <a:noFill/>
        </p:spPr>
        <p:txBody>
          <a:bodyPr wrap="square" rtlCol="0">
            <a:spAutoFit/>
          </a:bodyPr>
          <a:lstStyle/>
          <a:p>
            <a:r>
              <a:rPr lang="en-US" smtClean="0">
                <a:solidFill>
                  <a:schemeClr val="bg1">
                    <a:lumMod val="95000"/>
                  </a:schemeClr>
                </a:solidFill>
              </a:rPr>
              <a:t>Syntactic Sugar</a:t>
            </a:r>
            <a:endParaRPr lang="en-US" dirty="0">
              <a:solidFill>
                <a:schemeClr val="bg1">
                  <a:lumMod val="95000"/>
                </a:schemeClr>
              </a:solidFill>
            </a:endParaRPr>
          </a:p>
        </p:txBody>
      </p:sp>
    </p:spTree>
    <p:extLst>
      <p:ext uri="{BB962C8B-B14F-4D97-AF65-F5344CB8AC3E}">
        <p14:creationId xmlns:p14="http://schemas.microsoft.com/office/powerpoint/2010/main" val="145684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more functional code</a:t>
            </a:r>
            <a:endParaRPr lang="en-US" dirty="0"/>
          </a:p>
        </p:txBody>
      </p:sp>
      <p:sp>
        <p:nvSpPr>
          <p:cNvPr id="3" name="Content Placeholder 2"/>
          <p:cNvSpPr>
            <a:spLocks noGrp="1"/>
          </p:cNvSpPr>
          <p:nvPr>
            <p:ph idx="1"/>
          </p:nvPr>
        </p:nvSpPr>
        <p:spPr/>
        <p:txBody>
          <a:bodyPr/>
          <a:lstStyle/>
          <a:p>
            <a:r>
              <a:rPr lang="en-US" dirty="0" smtClean="0"/>
              <a:t>PHP 4.0.6 introduced (but they are not pure!) to eliminate looping!</a:t>
            </a:r>
            <a:endParaRPr lang="en-US" dirty="0"/>
          </a:p>
        </p:txBody>
      </p:sp>
      <p:sp>
        <p:nvSpPr>
          <p:cNvPr id="4" name="Content Placeholder 3"/>
          <p:cNvSpPr>
            <a:spLocks noGrp="1"/>
          </p:cNvSpPr>
          <p:nvPr>
            <p:ph idx="10"/>
          </p:nvPr>
        </p:nvSpPr>
        <p:spPr>
          <a:xfrm>
            <a:off x="405880" y="1491630"/>
            <a:ext cx="8496944" cy="2995737"/>
          </a:xfrm>
        </p:spPr>
        <p:txBody>
          <a:bodyPr/>
          <a:lstStyle/>
          <a:p>
            <a:pPr marL="285750" indent="-285750">
              <a:buFont typeface="Arial" charset="0"/>
              <a:buChar char="•"/>
            </a:pPr>
            <a:r>
              <a:rPr lang="en-US" sz="2000" dirty="0" smtClean="0"/>
              <a:t>array_map()</a:t>
            </a:r>
          </a:p>
          <a:p>
            <a:pPr marL="285750" indent="-285750">
              <a:buFont typeface="Arial" charset="0"/>
              <a:buChar char="•"/>
            </a:pPr>
            <a:r>
              <a:rPr lang="en-US" sz="2000" dirty="0" smtClean="0"/>
              <a:t>array_filter()</a:t>
            </a:r>
          </a:p>
          <a:p>
            <a:pPr marL="285750" indent="-285750">
              <a:buFont typeface="Arial" charset="0"/>
              <a:buChar char="•"/>
            </a:pPr>
            <a:r>
              <a:rPr lang="en-US" sz="2000" dirty="0" smtClean="0"/>
              <a:t>array_reduce()</a:t>
            </a:r>
          </a:p>
          <a:p>
            <a:endParaRPr lang="en-US" dirty="0"/>
          </a:p>
        </p:txBody>
      </p:sp>
      <p:pic>
        <p:nvPicPr>
          <p:cNvPr id="6" name="Picture 5"/>
          <p:cNvPicPr>
            <a:picLocks noChangeAspect="1"/>
          </p:cNvPicPr>
          <p:nvPr/>
        </p:nvPicPr>
        <p:blipFill>
          <a:blip r:embed="rId3"/>
          <a:stretch>
            <a:fillRect/>
          </a:stretch>
        </p:blipFill>
        <p:spPr>
          <a:xfrm>
            <a:off x="3059832" y="1862811"/>
            <a:ext cx="4374440" cy="2758306"/>
          </a:xfrm>
          <a:prstGeom prst="rect">
            <a:avLst/>
          </a:prstGeom>
        </p:spPr>
      </p:pic>
    </p:spTree>
    <p:extLst>
      <p:ext uri="{BB962C8B-B14F-4D97-AF65-F5344CB8AC3E}">
        <p14:creationId xmlns:p14="http://schemas.microsoft.com/office/powerpoint/2010/main" val="302932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OO</a:t>
            </a:r>
            <a:endParaRPr lang="en-US" dirty="0"/>
          </a:p>
        </p:txBody>
      </p:sp>
      <p:sp>
        <p:nvSpPr>
          <p:cNvPr id="6" name="Content Placeholder 2"/>
          <p:cNvSpPr>
            <a:spLocks noGrp="1"/>
          </p:cNvSpPr>
          <p:nvPr>
            <p:ph idx="1"/>
          </p:nvPr>
        </p:nvSpPr>
        <p:spPr>
          <a:xfrm>
            <a:off x="395536" y="1131590"/>
            <a:ext cx="8496944" cy="1008112"/>
          </a:xfrm>
        </p:spPr>
        <p:txBody>
          <a:bodyPr/>
          <a:lstStyle/>
          <a:p>
            <a:r>
              <a:rPr lang="en-US" dirty="0" smtClean="0"/>
              <a:t>In OO you move state by passing objects around and invoking </a:t>
            </a:r>
          </a:p>
          <a:p>
            <a:r>
              <a:rPr lang="en-US" dirty="0" smtClean="0"/>
              <a:t>methods on those objects. In FP you pass state to the functions and </a:t>
            </a:r>
          </a:p>
          <a:p>
            <a:r>
              <a:rPr lang="en-US" dirty="0" smtClean="0"/>
              <a:t>combine them to move/transform it.</a:t>
            </a:r>
            <a:endParaRPr lang="en-US" dirty="0"/>
          </a:p>
        </p:txBody>
      </p:sp>
      <p:grpSp>
        <p:nvGrpSpPr>
          <p:cNvPr id="14" name="Group 13"/>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ObjectA</a:t>
              </a:r>
              <a:endParaRPr lang="en-US" dirty="0"/>
            </a:p>
          </p:txBody>
        </p:sp>
        <p:sp>
          <p:nvSpPr>
            <p:cNvPr id="7" name="Oval 6"/>
            <p:cNvSpPr/>
            <p:nvPr/>
          </p:nvSpPr>
          <p:spPr>
            <a:xfrm>
              <a:off x="3146873" y="2338392"/>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ObjectC</a:t>
              </a:r>
              <a:endParaRPr lang="en-US" dirty="0"/>
            </a:p>
          </p:txBody>
        </p:sp>
        <p:sp>
          <p:nvSpPr>
            <p:cNvPr id="8" name="Oval 7"/>
            <p:cNvSpPr/>
            <p:nvPr/>
          </p:nvSpPr>
          <p:spPr>
            <a:xfrm>
              <a:off x="2843808" y="3743713"/>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ObjectB</a:t>
              </a:r>
              <a:endParaRPr lang="en-US" dirty="0"/>
            </a:p>
          </p:txBody>
        </p:sp>
        <p:sp>
          <p:nvSpPr>
            <p:cNvPr id="9" name="Oval 8"/>
            <p:cNvSpPr/>
            <p:nvPr/>
          </p:nvSpPr>
          <p:spPr>
            <a:xfrm>
              <a:off x="5292080" y="3173900"/>
              <a:ext cx="1584176" cy="811923"/>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2041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What? Functional... PHP?</a:t>
            </a:r>
            <a:endParaRPr lang="en-US" dirty="0">
              <a:solidFill>
                <a:schemeClr val="bg1">
                  <a:lumMod val="85000"/>
                </a:schemeClr>
              </a:solidFill>
            </a:endParaRPr>
          </a:p>
        </p:txBody>
      </p:sp>
    </p:spTree>
    <p:extLst>
      <p:ext uri="{BB962C8B-B14F-4D97-AF65-F5344CB8AC3E}">
        <p14:creationId xmlns:p14="http://schemas.microsoft.com/office/powerpoint/2010/main" val="424222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FP</a:t>
            </a:r>
            <a:endParaRPr lang="en-US" dirty="0"/>
          </a:p>
        </p:txBody>
      </p:sp>
      <p:sp>
        <p:nvSpPr>
          <p:cNvPr id="6" name="Content Placeholder 2"/>
          <p:cNvSpPr>
            <a:spLocks noGrp="1"/>
          </p:cNvSpPr>
          <p:nvPr>
            <p:ph idx="1"/>
          </p:nvPr>
        </p:nvSpPr>
        <p:spPr>
          <a:xfrm>
            <a:off x="395536" y="987574"/>
            <a:ext cx="8496944" cy="1008112"/>
          </a:xfrm>
        </p:spPr>
        <p:txBody>
          <a:bodyPr/>
          <a:lstStyle/>
          <a:p>
            <a:r>
              <a:rPr lang="en-US" dirty="0" smtClean="0"/>
              <a:t>In FP you pass state to the functions and combine them to </a:t>
            </a:r>
          </a:p>
          <a:p>
            <a:r>
              <a:rPr lang="en-US" dirty="0" smtClean="0"/>
              <a:t>move/transform it.</a:t>
            </a:r>
            <a:endParaRPr lang="en-US" dirty="0"/>
          </a:p>
        </p:txBody>
      </p:sp>
      <p:grpSp>
        <p:nvGrpSpPr>
          <p:cNvPr id="3" name="Group 2"/>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FuncA</a:t>
              </a:r>
              <a:endParaRPr lang="en-US" dirty="0"/>
            </a:p>
          </p:txBody>
        </p:sp>
        <p:sp>
          <p:nvSpPr>
            <p:cNvPr id="7" name="Oval 6"/>
            <p:cNvSpPr/>
            <p:nvPr/>
          </p:nvSpPr>
          <p:spPr>
            <a:xfrm>
              <a:off x="3146873" y="2338392"/>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FuncC</a:t>
              </a:r>
              <a:endParaRPr lang="en-US" dirty="0"/>
            </a:p>
          </p:txBody>
        </p:sp>
        <p:sp>
          <p:nvSpPr>
            <p:cNvPr id="8" name="Oval 7"/>
            <p:cNvSpPr/>
            <p:nvPr/>
          </p:nvSpPr>
          <p:spPr>
            <a:xfrm>
              <a:off x="2843808" y="3743713"/>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FuncB</a:t>
              </a:r>
              <a:endParaRPr lang="en-US" dirty="0"/>
            </a:p>
          </p:txBody>
        </p:sp>
        <p:sp>
          <p:nvSpPr>
            <p:cNvPr id="9" name="Oval 8"/>
            <p:cNvSpPr/>
            <p:nvPr/>
          </p:nvSpPr>
          <p:spPr>
            <a:xfrm>
              <a:off x="5292080" y="3173900"/>
              <a:ext cx="1584176" cy="811923"/>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5168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83518"/>
            <a:ext cx="9144000" cy="884466"/>
          </a:xfrm>
        </p:spPr>
        <p:txBody>
          <a:bodyPr/>
          <a:lstStyle/>
          <a:p>
            <a:pPr algn="ctr"/>
            <a:r>
              <a:rPr lang="en-US" dirty="0">
                <a:solidFill>
                  <a:schemeClr val="accent2"/>
                </a:solidFill>
              </a:rPr>
              <a:t>FP</a:t>
            </a:r>
            <a:r>
              <a:rPr lang="en-US" dirty="0" smtClean="0">
                <a:solidFill>
                  <a:schemeClr val="bg1">
                    <a:lumMod val="85000"/>
                  </a:schemeClr>
                </a:solidFill>
              </a:rPr>
              <a:t> </a:t>
            </a:r>
            <a:r>
              <a:rPr lang="en-US" dirty="0">
                <a:solidFill>
                  <a:schemeClr val="accent2"/>
                </a:solidFill>
              </a:rPr>
              <a:t>vs</a:t>
            </a:r>
            <a:r>
              <a:rPr lang="en-US" dirty="0" smtClean="0">
                <a:solidFill>
                  <a:schemeClr val="bg1">
                    <a:lumMod val="85000"/>
                  </a:schemeClr>
                </a:solidFill>
              </a:rPr>
              <a:t> </a:t>
            </a:r>
            <a:r>
              <a:rPr lang="en-US" dirty="0">
                <a:solidFill>
                  <a:schemeClr val="accent2"/>
                </a:solidFill>
              </a:rPr>
              <a:t>OO</a:t>
            </a:r>
          </a:p>
        </p:txBody>
      </p:sp>
      <p:sp>
        <p:nvSpPr>
          <p:cNvPr id="3" name="Title 3"/>
          <p:cNvSpPr txBox="1">
            <a:spLocks/>
          </p:cNvSpPr>
          <p:nvPr/>
        </p:nvSpPr>
        <p:spPr>
          <a:xfrm>
            <a:off x="0" y="2990218"/>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Declarative vs Imperative</a:t>
            </a:r>
            <a:endParaRPr lang="en-US" i="1" dirty="0">
              <a:solidFill>
                <a:schemeClr val="bg1">
                  <a:lumMod val="85000"/>
                </a:schemeClr>
              </a:solidFill>
            </a:endParaRPr>
          </a:p>
        </p:txBody>
      </p:sp>
      <p:sp>
        <p:nvSpPr>
          <p:cNvPr id="5" name="Title 3"/>
          <p:cNvSpPr txBox="1">
            <a:spLocks/>
          </p:cNvSpPr>
          <p:nvPr/>
        </p:nvSpPr>
        <p:spPr>
          <a:xfrm>
            <a:off x="0" y="1419622"/>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Functions vs Objects</a:t>
            </a:r>
            <a:endParaRPr lang="en-US" i="1" dirty="0">
              <a:solidFill>
                <a:schemeClr val="bg1">
                  <a:lumMod val="85000"/>
                </a:schemeClr>
              </a:solidFill>
            </a:endParaRPr>
          </a:p>
        </p:txBody>
      </p:sp>
      <p:sp>
        <p:nvSpPr>
          <p:cNvPr id="6" name="Title 3"/>
          <p:cNvSpPr txBox="1">
            <a:spLocks/>
          </p:cNvSpPr>
          <p:nvPr/>
        </p:nvSpPr>
        <p:spPr>
          <a:xfrm>
            <a:off x="0" y="2204920"/>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Stateless vs Stateful</a:t>
            </a:r>
            <a:endParaRPr lang="en-US" i="1" dirty="0">
              <a:solidFill>
                <a:schemeClr val="bg1">
                  <a:lumMod val="85000"/>
                </a:schemeClr>
              </a:solidFill>
            </a:endParaRPr>
          </a:p>
        </p:txBody>
      </p:sp>
      <p:sp>
        <p:nvSpPr>
          <p:cNvPr id="8" name="Title 3"/>
          <p:cNvSpPr txBox="1">
            <a:spLocks/>
          </p:cNvSpPr>
          <p:nvPr/>
        </p:nvSpPr>
        <p:spPr>
          <a:xfrm>
            <a:off x="0" y="377551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Mutable vs Immutable</a:t>
            </a:r>
            <a:endParaRPr lang="en-US" i="1" dirty="0">
              <a:solidFill>
                <a:schemeClr val="bg1">
                  <a:lumMod val="85000"/>
                </a:schemeClr>
              </a:solidFill>
            </a:endParaRPr>
          </a:p>
        </p:txBody>
      </p:sp>
    </p:spTree>
    <p:extLst>
      <p:ext uri="{BB962C8B-B14F-4D97-AF65-F5344CB8AC3E}">
        <p14:creationId xmlns:p14="http://schemas.microsoft.com/office/powerpoint/2010/main" val="69511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0" end="0"/>
                                            </p:txEl>
                                          </p:spTgt>
                                        </p:tgtEl>
                                        <p:attrNameLst>
                                          <p:attrName>style.color</p:attrName>
                                        </p:attrNameLst>
                                      </p:cBhvr>
                                      <p:to>
                                        <a:srgbClr val="FFFFFF"/>
                                      </p:to>
                                    </p:animClr>
                                  </p:childTnLst>
                                  <p:subTnLst>
                                    <p:set>
                                      <p:cBhvr override="childStyle">
                                        <p:cTn dur="1" fill="hold" display="0" masterRel="sameClick" afterEffect="1">
                                          <p:stCondLst>
                                            <p:cond evt="end" delay="0">
                                              <p:tn val="5"/>
                                            </p:cond>
                                          </p:stCondLst>
                                        </p:cTn>
                                        <p:tgtEl>
                                          <p:spTgt spid="5">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6"/>
                                        </p:tgtEl>
                                        <p:attrNameLst>
                                          <p:attrName>style.color</p:attrName>
                                        </p:attrNameLst>
                                      </p:cBhvr>
                                      <p:to>
                                        <a:srgbClr val="FFFFFF"/>
                                      </p:to>
                                    </p:animClr>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8">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endParaRPr lang="en-US" dirty="0"/>
          </a:p>
        </p:txBody>
      </p:sp>
      <p:sp>
        <p:nvSpPr>
          <p:cNvPr id="5" name="Content Placeholder 2"/>
          <p:cNvSpPr>
            <a:spLocks noGrp="1"/>
          </p:cNvSpPr>
          <p:nvPr>
            <p:ph idx="1"/>
          </p:nvPr>
        </p:nvSpPr>
        <p:spPr>
          <a:xfrm>
            <a:off x="395536" y="987574"/>
            <a:ext cx="8496944" cy="748680"/>
          </a:xfrm>
        </p:spPr>
        <p:txBody>
          <a:bodyPr/>
          <a:lstStyle/>
          <a:p>
            <a:pPr marL="342900" indent="-342900">
              <a:buFont typeface="Arial" charset="0"/>
              <a:buChar char="•"/>
            </a:pPr>
            <a:r>
              <a:rPr lang="en-US" dirty="0" smtClean="0"/>
              <a:t>Describe </a:t>
            </a:r>
            <a:r>
              <a:rPr lang="en-US" b="1" dirty="0" smtClean="0"/>
              <a:t>WHAT</a:t>
            </a:r>
            <a:r>
              <a:rPr lang="en-US" dirty="0" smtClean="0"/>
              <a:t> a program does</a:t>
            </a:r>
          </a:p>
          <a:p>
            <a:pPr marL="342900" indent="-342900">
              <a:buFont typeface="Arial" charset="0"/>
              <a:buChar char="•"/>
            </a:pPr>
            <a:r>
              <a:rPr lang="en-US" dirty="0" smtClean="0"/>
              <a:t>Not </a:t>
            </a:r>
            <a:r>
              <a:rPr lang="en-US" b="1" dirty="0" smtClean="0"/>
              <a:t>HOW</a:t>
            </a:r>
            <a:r>
              <a:rPr lang="en-US" dirty="0" smtClean="0"/>
              <a:t> to do it</a:t>
            </a:r>
            <a:endParaRPr lang="en-US" dirty="0"/>
          </a:p>
        </p:txBody>
      </p:sp>
      <p:pic>
        <p:nvPicPr>
          <p:cNvPr id="7" name="Picture 6"/>
          <p:cNvPicPr>
            <a:picLocks noChangeAspect="1"/>
          </p:cNvPicPr>
          <p:nvPr/>
        </p:nvPicPr>
        <p:blipFill>
          <a:blip r:embed="rId3"/>
          <a:stretch>
            <a:fillRect/>
          </a:stretch>
        </p:blipFill>
        <p:spPr>
          <a:xfrm>
            <a:off x="3923928" y="3003798"/>
            <a:ext cx="4214617" cy="1656184"/>
          </a:xfrm>
          <a:prstGeom prst="rect">
            <a:avLst/>
          </a:prstGeom>
        </p:spPr>
      </p:pic>
      <p:pic>
        <p:nvPicPr>
          <p:cNvPr id="6" name="Picture 5"/>
          <p:cNvPicPr>
            <a:picLocks noChangeAspect="1"/>
          </p:cNvPicPr>
          <p:nvPr/>
        </p:nvPicPr>
        <p:blipFill>
          <a:blip r:embed="rId4"/>
          <a:stretch>
            <a:fillRect/>
          </a:stretch>
        </p:blipFill>
        <p:spPr>
          <a:xfrm>
            <a:off x="899592" y="2157948"/>
            <a:ext cx="2896096" cy="407264"/>
          </a:xfrm>
          <a:prstGeom prst="rect">
            <a:avLst/>
          </a:prstGeom>
        </p:spPr>
      </p:pic>
      <p:sp>
        <p:nvSpPr>
          <p:cNvPr id="9" name="TextBox 8"/>
          <p:cNvSpPr txBox="1"/>
          <p:nvPr/>
        </p:nvSpPr>
        <p:spPr>
          <a:xfrm>
            <a:off x="4355976" y="2169971"/>
            <a:ext cx="1800200" cy="400110"/>
          </a:xfrm>
          <a:prstGeom prst="rect">
            <a:avLst/>
          </a:prstGeom>
          <a:noFill/>
        </p:spPr>
        <p:txBody>
          <a:bodyPr wrap="square" rtlCol="0">
            <a:spAutoFit/>
          </a:bodyPr>
          <a:lstStyle/>
          <a:p>
            <a:r>
              <a:rPr lang="en-US" sz="2000" dirty="0" smtClean="0">
                <a:solidFill>
                  <a:schemeClr val="bg1">
                    <a:lumMod val="95000"/>
                  </a:schemeClr>
                </a:solidFill>
              </a:rPr>
              <a:t>Unix pipeline</a:t>
            </a:r>
            <a:endParaRPr lang="en-US" sz="2000" dirty="0">
              <a:solidFill>
                <a:schemeClr val="bg1">
                  <a:lumMod val="95000"/>
                </a:schemeClr>
              </a:solidFill>
            </a:endParaRPr>
          </a:p>
        </p:txBody>
      </p:sp>
      <p:sp>
        <p:nvSpPr>
          <p:cNvPr id="10" name="TextBox 9"/>
          <p:cNvSpPr txBox="1"/>
          <p:nvPr/>
        </p:nvSpPr>
        <p:spPr>
          <a:xfrm>
            <a:off x="2713112" y="3570280"/>
            <a:ext cx="1081915" cy="523220"/>
          </a:xfrm>
          <a:prstGeom prst="rect">
            <a:avLst/>
          </a:prstGeom>
          <a:noFill/>
        </p:spPr>
        <p:txBody>
          <a:bodyPr wrap="square" rtlCol="0">
            <a:spAutoFit/>
          </a:bodyPr>
          <a:lstStyle/>
          <a:p>
            <a:r>
              <a:rPr lang="en-US" sz="2800" dirty="0" smtClean="0">
                <a:solidFill>
                  <a:schemeClr val="bg1">
                    <a:lumMod val="95000"/>
                  </a:schemeClr>
                </a:solidFill>
              </a:rPr>
              <a:t>SQL</a:t>
            </a:r>
            <a:endParaRPr lang="en-US" sz="2800" dirty="0">
              <a:solidFill>
                <a:schemeClr val="bg1">
                  <a:lumMod val="95000"/>
                </a:schemeClr>
              </a:solidFill>
            </a:endParaRPr>
          </a:p>
        </p:txBody>
      </p:sp>
    </p:spTree>
    <p:extLst>
      <p:ext uri="{BB962C8B-B14F-4D97-AF65-F5344CB8AC3E}">
        <p14:creationId xmlns:p14="http://schemas.microsoft.com/office/powerpoint/2010/main" val="1780746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r>
              <a:rPr lang="en-US" baseline="-25000" dirty="0" smtClean="0"/>
              <a:t>2</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Using PRamda Functional PHP Library</a:t>
            </a:r>
            <a:endParaRPr lang="en-US" dirty="0"/>
          </a:p>
        </p:txBody>
      </p:sp>
      <p:sp>
        <p:nvSpPr>
          <p:cNvPr id="12" name="Rectangle 11"/>
          <p:cNvSpPr/>
          <p:nvPr/>
        </p:nvSpPr>
        <p:spPr>
          <a:xfrm>
            <a:off x="5221131" y="4515966"/>
            <a:ext cx="3922869" cy="369332"/>
          </a:xfrm>
          <a:prstGeom prst="rect">
            <a:avLst/>
          </a:prstGeom>
        </p:spPr>
        <p:txBody>
          <a:bodyPr wrap="none">
            <a:spAutoFit/>
          </a:bodyPr>
          <a:lstStyle/>
          <a:p>
            <a:r>
              <a:rPr lang="en-US" dirty="0" smtClean="0">
                <a:solidFill>
                  <a:srgbClr val="FFFF00"/>
                </a:solidFill>
              </a:rPr>
              <a:t>https://github.com/kapolos/pramda</a:t>
            </a:r>
            <a:endParaRPr lang="en-US" dirty="0">
              <a:solidFill>
                <a:srgbClr val="FFFF00"/>
              </a:solidFill>
            </a:endParaRPr>
          </a:p>
        </p:txBody>
      </p:sp>
      <p:pic>
        <p:nvPicPr>
          <p:cNvPr id="15" name="Picture 14"/>
          <p:cNvPicPr>
            <a:picLocks noChangeAspect="1"/>
          </p:cNvPicPr>
          <p:nvPr/>
        </p:nvPicPr>
        <p:blipFill>
          <a:blip r:embed="rId3"/>
          <a:stretch>
            <a:fillRect/>
          </a:stretch>
        </p:blipFill>
        <p:spPr>
          <a:xfrm>
            <a:off x="1259632" y="1923678"/>
            <a:ext cx="6425530" cy="1922435"/>
          </a:xfrm>
          <a:prstGeom prst="rect">
            <a:avLst/>
          </a:prstGeom>
        </p:spPr>
      </p:pic>
    </p:spTree>
    <p:extLst>
      <p:ext uri="{BB962C8B-B14F-4D97-AF65-F5344CB8AC3E}">
        <p14:creationId xmlns:p14="http://schemas.microsoft.com/office/powerpoint/2010/main" val="2109866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Expressions</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Arrow functions RFC under discussion</a:t>
            </a:r>
            <a:endParaRPr lang="en-US" dirty="0"/>
          </a:p>
        </p:txBody>
      </p:sp>
      <p:sp>
        <p:nvSpPr>
          <p:cNvPr id="12" name="Rectangle 11"/>
          <p:cNvSpPr/>
          <p:nvPr/>
        </p:nvSpPr>
        <p:spPr>
          <a:xfrm>
            <a:off x="4716016" y="4587974"/>
            <a:ext cx="4289764" cy="369332"/>
          </a:xfrm>
          <a:prstGeom prst="rect">
            <a:avLst/>
          </a:prstGeom>
        </p:spPr>
        <p:txBody>
          <a:bodyPr wrap="none">
            <a:spAutoFit/>
          </a:bodyPr>
          <a:lstStyle/>
          <a:p>
            <a:r>
              <a:rPr lang="en-US" dirty="0">
                <a:solidFill>
                  <a:srgbClr val="FFFF00"/>
                </a:solidFill>
              </a:rPr>
              <a:t>https://</a:t>
            </a:r>
            <a:r>
              <a:rPr lang="en-US" dirty="0" err="1">
                <a:solidFill>
                  <a:srgbClr val="FFFF00"/>
                </a:solidFill>
              </a:rPr>
              <a:t>wiki.php.net</a:t>
            </a:r>
            <a:r>
              <a:rPr lang="en-US" dirty="0">
                <a:solidFill>
                  <a:srgbClr val="FFFF00"/>
                </a:solidFill>
              </a:rPr>
              <a:t>/</a:t>
            </a:r>
            <a:r>
              <a:rPr lang="en-US" dirty="0" err="1">
                <a:solidFill>
                  <a:srgbClr val="FFFF00"/>
                </a:solidFill>
              </a:rPr>
              <a:t>rfc</a:t>
            </a:r>
            <a:r>
              <a:rPr lang="en-US" dirty="0">
                <a:solidFill>
                  <a:srgbClr val="FFFF00"/>
                </a:solidFill>
              </a:rPr>
              <a:t>/</a:t>
            </a:r>
            <a:r>
              <a:rPr lang="en-US" dirty="0" err="1">
                <a:solidFill>
                  <a:srgbClr val="FFFF00"/>
                </a:solidFill>
              </a:rPr>
              <a:t>arrow_functions</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1827312" y="1923678"/>
            <a:ext cx="5489377" cy="1906178"/>
          </a:xfrm>
          <a:prstGeom prst="rect">
            <a:avLst/>
          </a:prstGeom>
        </p:spPr>
      </p:pic>
      <p:cxnSp>
        <p:nvCxnSpPr>
          <p:cNvPr id="8" name="Straight Arrow Connector 7"/>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5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smtClean="0">
                <a:solidFill>
                  <a:schemeClr val="accent2"/>
                </a:solidFill>
              </a:rPr>
              <a:t>Function composition</a:t>
            </a:r>
            <a:br>
              <a:rPr lang="en-US" smtClean="0">
                <a:solidFill>
                  <a:schemeClr val="accent2"/>
                </a:solidFill>
              </a:rPr>
            </a:br>
            <a:r>
              <a:rPr lang="en-US" smtClean="0">
                <a:solidFill>
                  <a:schemeClr val="accent2"/>
                </a:solidFill>
              </a:rPr>
              <a:t>Declarative style + modularity</a:t>
            </a:r>
            <a:endParaRPr lang="en-US" i="1">
              <a:solidFill>
                <a:schemeClr val="accent2"/>
              </a:solidFill>
            </a:endParaRPr>
          </a:p>
        </p:txBody>
      </p:sp>
    </p:spTree>
    <p:extLst>
      <p:ext uri="{BB962C8B-B14F-4D97-AF65-F5344CB8AC3E}">
        <p14:creationId xmlns:p14="http://schemas.microsoft.com/office/powerpoint/2010/main" val="1387637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endParaRPr lang="en-US"/>
          </a:p>
        </p:txBody>
      </p:sp>
      <p:sp>
        <p:nvSpPr>
          <p:cNvPr id="3" name="Content Placeholder 2"/>
          <p:cNvSpPr>
            <a:spLocks noGrp="1"/>
          </p:cNvSpPr>
          <p:nvPr>
            <p:ph idx="1"/>
          </p:nvPr>
        </p:nvSpPr>
        <p:spPr>
          <a:xfrm>
            <a:off x="395536" y="1131590"/>
            <a:ext cx="8496944" cy="1440160"/>
          </a:xfrm>
        </p:spPr>
        <p:txBody>
          <a:bodyPr/>
          <a:lstStyle/>
          <a:p>
            <a:r>
              <a:rPr lang="en-US" dirty="0" smtClean="0"/>
              <a:t>The composition of functions f and g is </a:t>
            </a:r>
            <a:r>
              <a:rPr lang="en-US" i="1" dirty="0" smtClean="0"/>
              <a:t>another function</a:t>
            </a:r>
            <a:r>
              <a:rPr lang="en-US" dirty="0" smtClean="0"/>
              <a:t> that takes the result of </a:t>
            </a:r>
            <a:r>
              <a:rPr lang="en-US" i="1" dirty="0" smtClean="0"/>
              <a:t>g</a:t>
            </a:r>
            <a:r>
              <a:rPr lang="en-US" dirty="0" smtClean="0"/>
              <a:t> and pass it to </a:t>
            </a:r>
            <a:r>
              <a:rPr lang="en-US" i="1" dirty="0" smtClean="0"/>
              <a:t>f</a:t>
            </a:r>
            <a:r>
              <a:rPr lang="en-US" dirty="0" smtClean="0"/>
              <a:t>:</a:t>
            </a:r>
          </a:p>
          <a:p>
            <a:endParaRPr lang="en-US" dirty="0" smtClean="0"/>
          </a:p>
          <a:p>
            <a:pPr algn="ctr"/>
            <a:r>
              <a:rPr lang="en-US" i="1" dirty="0" smtClean="0"/>
              <a:t>f </a:t>
            </a:r>
            <a:r>
              <a:rPr lang="en-US" i="1" baseline="-25000" dirty="0" smtClean="0"/>
              <a:t>o</a:t>
            </a:r>
            <a:r>
              <a:rPr lang="en-US" i="1" dirty="0" smtClean="0"/>
              <a:t> g = f( g(x) )</a:t>
            </a:r>
            <a:endParaRPr lang="en-US" i="1" dirty="0"/>
          </a:p>
        </p:txBody>
      </p:sp>
      <p:grpSp>
        <p:nvGrpSpPr>
          <p:cNvPr id="16" name="Group 15"/>
          <p:cNvGrpSpPr/>
          <p:nvPr/>
        </p:nvGrpSpPr>
        <p:grpSpPr>
          <a:xfrm>
            <a:off x="1559281" y="3148506"/>
            <a:ext cx="6025438" cy="863404"/>
            <a:chOff x="1219371" y="3054399"/>
            <a:chExt cx="6025438" cy="863404"/>
          </a:xfrm>
        </p:grpSpPr>
        <p:sp>
          <p:nvSpPr>
            <p:cNvPr id="5" name="Rectangle 4"/>
            <p:cNvSpPr/>
            <p:nvPr/>
          </p:nvSpPr>
          <p:spPr>
            <a:xfrm rot="10800000">
              <a:off x="3136098"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0800000">
              <a:off x="2704049"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7" name="TextBox 6"/>
            <p:cNvSpPr txBox="1"/>
            <p:nvPr/>
          </p:nvSpPr>
          <p:spPr>
            <a:xfrm>
              <a:off x="3438943" y="3513840"/>
              <a:ext cx="258404" cy="369332"/>
            </a:xfrm>
            <a:prstGeom prst="rect">
              <a:avLst/>
            </a:prstGeom>
            <a:noFill/>
          </p:spPr>
          <p:txBody>
            <a:bodyPr wrap="none" rtlCol="0">
              <a:spAutoFit/>
            </a:bodyPr>
            <a:lstStyle/>
            <a:p>
              <a:r>
                <a:rPr lang="en-US" smtClean="0">
                  <a:solidFill>
                    <a:schemeClr val="bg1"/>
                  </a:solidFill>
                </a:rPr>
                <a:t>f</a:t>
              </a:r>
              <a:endParaRPr lang="en-US">
                <a:solidFill>
                  <a:schemeClr val="bg1"/>
                </a:solidFill>
              </a:endParaRPr>
            </a:p>
          </p:txBody>
        </p:sp>
        <p:sp>
          <p:nvSpPr>
            <p:cNvPr id="8" name="Rectangle 7"/>
            <p:cNvSpPr/>
            <p:nvPr/>
          </p:nvSpPr>
          <p:spPr>
            <a:xfrm rot="10800000">
              <a:off x="5152322"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4720273"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10" name="TextBox 9"/>
            <p:cNvSpPr txBox="1"/>
            <p:nvPr/>
          </p:nvSpPr>
          <p:spPr>
            <a:xfrm>
              <a:off x="5455167" y="3513840"/>
              <a:ext cx="324128" cy="369332"/>
            </a:xfrm>
            <a:prstGeom prst="rect">
              <a:avLst/>
            </a:prstGeom>
            <a:noFill/>
          </p:spPr>
          <p:txBody>
            <a:bodyPr wrap="none" rtlCol="0">
              <a:spAutoFit/>
            </a:bodyPr>
            <a:lstStyle/>
            <a:p>
              <a:r>
                <a:rPr lang="en-US" smtClean="0">
                  <a:solidFill>
                    <a:schemeClr val="bg1"/>
                  </a:solidFill>
                </a:rPr>
                <a:t>g</a:t>
              </a:r>
              <a:endParaRPr lang="en-US">
                <a:solidFill>
                  <a:schemeClr val="bg1"/>
                </a:solidFill>
              </a:endParaRPr>
            </a:p>
          </p:txBody>
        </p:sp>
        <p:sp>
          <p:nvSpPr>
            <p:cNvPr id="11" name="TextBox 10"/>
            <p:cNvSpPr txBox="1"/>
            <p:nvPr/>
          </p:nvSpPr>
          <p:spPr>
            <a:xfrm>
              <a:off x="6228184" y="3507854"/>
              <a:ext cx="1016625" cy="369332"/>
            </a:xfrm>
            <a:prstGeom prst="rect">
              <a:avLst/>
            </a:prstGeom>
            <a:noFill/>
          </p:spPr>
          <p:txBody>
            <a:bodyPr wrap="none" rtlCol="0">
              <a:spAutoFit/>
            </a:bodyPr>
            <a:lstStyle/>
            <a:p>
              <a:r>
                <a:rPr lang="en-US" smtClean="0">
                  <a:solidFill>
                    <a:schemeClr val="bg1"/>
                  </a:solidFill>
                </a:rPr>
                <a:t>Input: A</a:t>
              </a:r>
              <a:endParaRPr lang="en-US">
                <a:solidFill>
                  <a:schemeClr val="bg1"/>
                </a:solidFill>
              </a:endParaRPr>
            </a:p>
          </p:txBody>
        </p:sp>
        <p:sp>
          <p:nvSpPr>
            <p:cNvPr id="12" name="TextBox 11"/>
            <p:cNvSpPr txBox="1"/>
            <p:nvPr/>
          </p:nvSpPr>
          <p:spPr>
            <a:xfrm>
              <a:off x="1219371" y="3513840"/>
              <a:ext cx="1212191" cy="369332"/>
            </a:xfrm>
            <a:prstGeom prst="rect">
              <a:avLst/>
            </a:prstGeom>
            <a:noFill/>
          </p:spPr>
          <p:txBody>
            <a:bodyPr wrap="none" rtlCol="0">
              <a:spAutoFit/>
            </a:bodyPr>
            <a:lstStyle/>
            <a:p>
              <a:r>
                <a:rPr lang="en-US" dirty="0" smtClean="0">
                  <a:solidFill>
                    <a:schemeClr val="bg1"/>
                  </a:solidFill>
                </a:rPr>
                <a:t>Output: C</a:t>
              </a:r>
              <a:endParaRPr lang="en-US" dirty="0">
                <a:solidFill>
                  <a:schemeClr val="bg1"/>
                </a:solidFill>
              </a:endParaRPr>
            </a:p>
          </p:txBody>
        </p:sp>
        <p:sp>
          <p:nvSpPr>
            <p:cNvPr id="13" name="TextBox 12"/>
            <p:cNvSpPr txBox="1"/>
            <p:nvPr/>
          </p:nvSpPr>
          <p:spPr>
            <a:xfrm>
              <a:off x="5152321" y="3054399"/>
              <a:ext cx="891591" cy="369332"/>
            </a:xfrm>
            <a:prstGeom prst="rect">
              <a:avLst/>
            </a:prstGeom>
            <a:noFill/>
          </p:spPr>
          <p:txBody>
            <a:bodyPr wrap="none" rtlCol="0">
              <a:spAutoFit/>
            </a:bodyPr>
            <a:lstStyle/>
            <a:p>
              <a:r>
                <a:rPr lang="en-US" smtClean="0">
                  <a:solidFill>
                    <a:schemeClr val="bg1"/>
                  </a:solidFill>
                </a:rPr>
                <a:t>A -&gt; B</a:t>
              </a:r>
              <a:endParaRPr lang="en-US">
                <a:solidFill>
                  <a:schemeClr val="bg1"/>
                </a:solidFill>
              </a:endParaRPr>
            </a:p>
          </p:txBody>
        </p:sp>
        <p:sp>
          <p:nvSpPr>
            <p:cNvPr id="14" name="TextBox 13"/>
            <p:cNvSpPr txBox="1"/>
            <p:nvPr/>
          </p:nvSpPr>
          <p:spPr>
            <a:xfrm>
              <a:off x="3122349" y="3054399"/>
              <a:ext cx="885179" cy="369332"/>
            </a:xfrm>
            <a:prstGeom prst="rect">
              <a:avLst/>
            </a:prstGeom>
            <a:noFill/>
          </p:spPr>
          <p:txBody>
            <a:bodyPr wrap="none" rtlCol="0">
              <a:spAutoFit/>
            </a:bodyPr>
            <a:lstStyle/>
            <a:p>
              <a:r>
                <a:rPr lang="en-US" smtClean="0">
                  <a:solidFill>
                    <a:schemeClr val="bg1"/>
                  </a:solidFill>
                </a:rPr>
                <a:t>B -&gt; C</a:t>
              </a:r>
              <a:endParaRPr lang="en-US">
                <a:solidFill>
                  <a:schemeClr val="bg1"/>
                </a:solidFill>
              </a:endParaRPr>
            </a:p>
          </p:txBody>
        </p:sp>
        <p:sp>
          <p:nvSpPr>
            <p:cNvPr id="15" name="TextBox 14"/>
            <p:cNvSpPr txBox="1"/>
            <p:nvPr/>
          </p:nvSpPr>
          <p:spPr>
            <a:xfrm>
              <a:off x="4200574" y="3519827"/>
              <a:ext cx="319318" cy="369332"/>
            </a:xfrm>
            <a:prstGeom prst="rect">
              <a:avLst/>
            </a:prstGeom>
            <a:noFill/>
          </p:spPr>
          <p:txBody>
            <a:bodyPr wrap="none" rtlCol="0">
              <a:spAutoFit/>
            </a:bodyPr>
            <a:lstStyle/>
            <a:p>
              <a:r>
                <a:rPr lang="en-US" smtClean="0">
                  <a:solidFill>
                    <a:schemeClr val="bg1"/>
                  </a:solidFill>
                </a:rPr>
                <a:t>B</a:t>
              </a:r>
              <a:endParaRPr lang="en-US">
                <a:solidFill>
                  <a:schemeClr val="bg1"/>
                </a:solidFill>
              </a:endParaRPr>
            </a:p>
          </p:txBody>
        </p:sp>
      </p:grpSp>
    </p:spTree>
    <p:extLst>
      <p:ext uri="{BB962C8B-B14F-4D97-AF65-F5344CB8AC3E}">
        <p14:creationId xmlns:p14="http://schemas.microsoft.com/office/powerpoint/2010/main" val="1041142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2</a:t>
            </a:r>
            <a:endParaRPr lang="en-US"/>
          </a:p>
        </p:txBody>
      </p:sp>
      <p:sp>
        <p:nvSpPr>
          <p:cNvPr id="4" name="Content Placeholder 3"/>
          <p:cNvSpPr>
            <a:spLocks noGrp="1"/>
          </p:cNvSpPr>
          <p:nvPr>
            <p:ph idx="1"/>
          </p:nvPr>
        </p:nvSpPr>
        <p:spPr>
          <a:xfrm>
            <a:off x="395536" y="843558"/>
            <a:ext cx="8496944" cy="460648"/>
          </a:xfrm>
        </p:spPr>
        <p:txBody>
          <a:bodyPr/>
          <a:lstStyle/>
          <a:p>
            <a:r>
              <a:rPr lang="en-US" smtClean="0"/>
              <a:t>Examples:</a:t>
            </a:r>
            <a:endParaRPr lang="en-US"/>
          </a:p>
        </p:txBody>
      </p:sp>
      <p:pic>
        <p:nvPicPr>
          <p:cNvPr id="6" name="Picture 5"/>
          <p:cNvPicPr>
            <a:picLocks noChangeAspect="1"/>
          </p:cNvPicPr>
          <p:nvPr/>
        </p:nvPicPr>
        <p:blipFill>
          <a:blip r:embed="rId2"/>
          <a:stretch>
            <a:fillRect/>
          </a:stretch>
        </p:blipFill>
        <p:spPr>
          <a:xfrm>
            <a:off x="774340" y="1563638"/>
            <a:ext cx="7884368" cy="983113"/>
          </a:xfrm>
          <a:prstGeom prst="rect">
            <a:avLst/>
          </a:prstGeom>
        </p:spPr>
      </p:pic>
      <p:pic>
        <p:nvPicPr>
          <p:cNvPr id="10" name="Picture 9"/>
          <p:cNvPicPr>
            <a:picLocks noChangeAspect="1"/>
          </p:cNvPicPr>
          <p:nvPr/>
        </p:nvPicPr>
        <p:blipFill>
          <a:blip r:embed="rId3"/>
          <a:stretch>
            <a:fillRect/>
          </a:stretch>
        </p:blipFill>
        <p:spPr>
          <a:xfrm>
            <a:off x="774340" y="3219822"/>
            <a:ext cx="7271792" cy="794476"/>
          </a:xfrm>
          <a:prstGeom prst="rect">
            <a:avLst/>
          </a:prstGeom>
        </p:spPr>
      </p:pic>
      <p:sp>
        <p:nvSpPr>
          <p:cNvPr id="7" name="Content Placeholder 2"/>
          <p:cNvSpPr>
            <a:spLocks noGrp="1"/>
          </p:cNvSpPr>
          <p:nvPr>
            <p:ph idx="1"/>
          </p:nvPr>
        </p:nvSpPr>
        <p:spPr>
          <a:xfrm>
            <a:off x="2555776" y="4227934"/>
            <a:ext cx="5904656" cy="704974"/>
          </a:xfrm>
        </p:spPr>
        <p:txBody>
          <a:bodyPr/>
          <a:lstStyle/>
          <a:p>
            <a:r>
              <a:rPr lang="en-US" dirty="0" smtClean="0"/>
              <a:t>This is where the term “Composer” comes from</a:t>
            </a:r>
            <a:endParaRPr lang="en-US" dirty="0"/>
          </a:p>
        </p:txBody>
      </p:sp>
    </p:spTree>
    <p:extLst>
      <p:ext uri="{BB962C8B-B14F-4D97-AF65-F5344CB8AC3E}">
        <p14:creationId xmlns:p14="http://schemas.microsoft.com/office/powerpoint/2010/main" val="109125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3</a:t>
            </a:r>
            <a:endParaRPr lang="en-US"/>
          </a:p>
        </p:txBody>
      </p:sp>
      <p:sp>
        <p:nvSpPr>
          <p:cNvPr id="4" name="Content Placeholder 3"/>
          <p:cNvSpPr>
            <a:spLocks noGrp="1"/>
          </p:cNvSpPr>
          <p:nvPr>
            <p:ph idx="1"/>
          </p:nvPr>
        </p:nvSpPr>
        <p:spPr/>
        <p:txBody>
          <a:bodyPr/>
          <a:lstStyle/>
          <a:p>
            <a:r>
              <a:rPr lang="en-US" dirty="0" smtClean="0"/>
              <a:t>It’s just the inverse of PIPE!</a:t>
            </a:r>
            <a:endParaRPr lang="en-US" dirty="0"/>
          </a:p>
        </p:txBody>
      </p:sp>
      <p:pic>
        <p:nvPicPr>
          <p:cNvPr id="5" name="Picture 4"/>
          <p:cNvPicPr>
            <a:picLocks noChangeAspect="1"/>
          </p:cNvPicPr>
          <p:nvPr/>
        </p:nvPicPr>
        <p:blipFill>
          <a:blip r:embed="rId3"/>
          <a:stretch>
            <a:fillRect/>
          </a:stretch>
        </p:blipFill>
        <p:spPr>
          <a:xfrm>
            <a:off x="1415430" y="2211710"/>
            <a:ext cx="6313140" cy="1872705"/>
          </a:xfrm>
          <a:prstGeom prst="rect">
            <a:avLst/>
          </a:prstGeom>
        </p:spPr>
      </p:pic>
      <p:cxnSp>
        <p:nvCxnSpPr>
          <p:cNvPr id="6" name="Straight Arrow Connector 5"/>
          <p:cNvCxnSpPr/>
          <p:nvPr/>
        </p:nvCxnSpPr>
        <p:spPr>
          <a:xfrm rot="12600000">
            <a:off x="3631420" y="408441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3"/>
          <p:cNvSpPr>
            <a:spLocks noGrp="1"/>
          </p:cNvSpPr>
          <p:nvPr>
            <p:ph idx="1"/>
          </p:nvPr>
        </p:nvSpPr>
        <p:spPr>
          <a:xfrm>
            <a:off x="4674122" y="4336443"/>
            <a:ext cx="2952328" cy="460648"/>
          </a:xfrm>
        </p:spPr>
        <p:txBody>
          <a:bodyPr/>
          <a:lstStyle/>
          <a:p>
            <a:r>
              <a:rPr lang="en-US" smtClean="0"/>
              <a:t>Point-free style!</a:t>
            </a:r>
            <a:endParaRPr lang="en-US"/>
          </a:p>
        </p:txBody>
      </p:sp>
    </p:spTree>
    <p:extLst>
      <p:ext uri="{BB962C8B-B14F-4D97-AF65-F5344CB8AC3E}">
        <p14:creationId xmlns:p14="http://schemas.microsoft.com/office/powerpoint/2010/main" val="169902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endParaRPr lang="en-US" dirty="0"/>
          </a:p>
        </p:txBody>
      </p:sp>
      <p:sp>
        <p:nvSpPr>
          <p:cNvPr id="3" name="Content Placeholder 2"/>
          <p:cNvSpPr>
            <a:spLocks noGrp="1"/>
          </p:cNvSpPr>
          <p:nvPr>
            <p:ph idx="1"/>
          </p:nvPr>
        </p:nvSpPr>
        <p:spPr>
          <a:xfrm>
            <a:off x="395536" y="1131589"/>
            <a:ext cx="8496944" cy="1368153"/>
          </a:xfrm>
        </p:spPr>
        <p:txBody>
          <a:bodyPr/>
          <a:lstStyle/>
          <a:p>
            <a:pPr marL="342900" indent="-342900">
              <a:buFont typeface="Arial" charset="0"/>
              <a:buChar char="•"/>
            </a:pPr>
            <a:r>
              <a:rPr lang="en-US" dirty="0" smtClean="0"/>
              <a:t>Composition requires we use single argument functions</a:t>
            </a:r>
          </a:p>
          <a:p>
            <a:pPr marL="342900" indent="-342900">
              <a:buFont typeface="Arial" charset="0"/>
              <a:buChar char="•"/>
            </a:pPr>
            <a:r>
              <a:rPr lang="en-US" dirty="0" smtClean="0"/>
              <a:t>Partially evaluate a function as a sequence of steps providing one </a:t>
            </a:r>
          </a:p>
          <a:p>
            <a:r>
              <a:rPr lang="en-US" dirty="0" smtClean="0"/>
              <a:t>    argument at a time</a:t>
            </a:r>
          </a:p>
          <a:p>
            <a:pPr marL="342900" indent="-342900">
              <a:buFont typeface="Arial" charset="0"/>
              <a:buChar char="•"/>
            </a:pPr>
            <a:r>
              <a:rPr lang="en-US" dirty="0" smtClean="0"/>
              <a:t>PHP uses eager function evaluation</a:t>
            </a:r>
          </a:p>
          <a:p>
            <a:pPr marL="342900" indent="-342900">
              <a:buFont typeface="Arial" charset="0"/>
              <a:buChar char="•"/>
            </a:pPr>
            <a:endParaRPr lang="en-US" dirty="0"/>
          </a:p>
        </p:txBody>
      </p:sp>
      <p:sp>
        <p:nvSpPr>
          <p:cNvPr id="5" name="Content Placeholder 2"/>
          <p:cNvSpPr txBox="1">
            <a:spLocks/>
          </p:cNvSpPr>
          <p:nvPr/>
        </p:nvSpPr>
        <p:spPr>
          <a:xfrm>
            <a:off x="457200" y="2532236"/>
            <a:ext cx="8229600" cy="75959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accent6"/>
                </a:solidFill>
                <a:latin typeface="Comic Sans MS"/>
                <a:cs typeface="Comic Sans MS"/>
              </a:rPr>
              <a:t>         </a:t>
            </a:r>
            <a:r>
              <a:rPr lang="en-US" dirty="0" smtClean="0">
                <a:solidFill>
                  <a:schemeClr val="accent6"/>
                </a:solidFill>
                <a:latin typeface="Menlo" charset="0"/>
                <a:ea typeface="Menlo" charset="0"/>
                <a:cs typeface="Menlo" charset="0"/>
              </a:rPr>
              <a:t>function </a:t>
            </a:r>
            <a:r>
              <a:rPr lang="en-US" dirty="0">
                <a:solidFill>
                  <a:schemeClr val="bg1"/>
                </a:solidFill>
                <a:latin typeface="Menlo" charset="0"/>
                <a:ea typeface="Menlo" charset="0"/>
                <a:cs typeface="Menlo" charset="0"/>
              </a:rPr>
              <a:t>f(a, </a:t>
            </a:r>
            <a:r>
              <a:rPr lang="en-US" dirty="0" smtClean="0">
                <a:solidFill>
                  <a:schemeClr val="bg1"/>
                </a:solidFill>
                <a:latin typeface="Menlo" charset="0"/>
                <a:ea typeface="Menlo" charset="0"/>
                <a:cs typeface="Menlo" charset="0"/>
              </a:rPr>
              <a:t>b) </a:t>
            </a:r>
            <a:r>
              <a:rPr lang="en-US" dirty="0">
                <a:solidFill>
                  <a:schemeClr val="bg1"/>
                </a:solidFill>
                <a:latin typeface="Menlo" charset="0"/>
                <a:ea typeface="Menlo" charset="0"/>
                <a:cs typeface="Menlo" charset="0"/>
              </a:rPr>
              <a:t>{ … }</a:t>
            </a:r>
          </a:p>
          <a:p>
            <a:pPr marL="0" indent="0">
              <a:buFont typeface="Arial"/>
              <a:buNone/>
            </a:pPr>
            <a:endParaRPr lang="en-US" dirty="0">
              <a:solidFill>
                <a:srgbClr val="000000"/>
              </a:solidFill>
              <a:latin typeface="Comic Sans MS"/>
              <a:cs typeface="Comic Sans MS"/>
            </a:endParaRPr>
          </a:p>
        </p:txBody>
      </p:sp>
      <p:sp>
        <p:nvSpPr>
          <p:cNvPr id="6" name="Rectangle 5"/>
          <p:cNvSpPr/>
          <p:nvPr/>
        </p:nvSpPr>
        <p:spPr>
          <a:xfrm>
            <a:off x="1283397"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f</a:t>
            </a:r>
            <a:endParaRPr lang="en-US" sz="2800" dirty="0"/>
          </a:p>
        </p:txBody>
      </p:sp>
      <p:sp>
        <p:nvSpPr>
          <p:cNvPr id="7" name="Rectangle 6"/>
          <p:cNvSpPr/>
          <p:nvPr/>
        </p:nvSpPr>
        <p:spPr>
          <a:xfrm>
            <a:off x="2298076"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cxnSp>
        <p:nvCxnSpPr>
          <p:cNvPr id="8" name="Straight Arrow Connector 7"/>
          <p:cNvCxnSpPr/>
          <p:nvPr/>
        </p:nvCxnSpPr>
        <p:spPr>
          <a:xfrm>
            <a:off x="3200795" y="4144275"/>
            <a:ext cx="435101" cy="0"/>
          </a:xfrm>
          <a:prstGeom prst="straightConnector1">
            <a:avLst/>
          </a:prstGeom>
          <a:ln>
            <a:solidFill>
              <a:schemeClr val="bg1">
                <a:lumMod val="9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63688" y="3363838"/>
            <a:ext cx="1565433" cy="369332"/>
          </a:xfrm>
          <a:prstGeom prst="rect">
            <a:avLst/>
          </a:prstGeom>
          <a:noFill/>
        </p:spPr>
        <p:txBody>
          <a:bodyPr wrap="square" rtlCol="0">
            <a:spAutoFit/>
          </a:bodyPr>
          <a:lstStyle/>
          <a:p>
            <a:pPr algn="ctr"/>
            <a:r>
              <a:rPr lang="en-US" dirty="0"/>
              <a:t>e</a:t>
            </a:r>
            <a:r>
              <a:rPr lang="en-US" dirty="0" smtClean="0"/>
              <a:t>valuating:</a:t>
            </a:r>
            <a:endParaRPr lang="en-US" dirty="0"/>
          </a:p>
        </p:txBody>
      </p:sp>
      <p:sp>
        <p:nvSpPr>
          <p:cNvPr id="11" name="TextBox 10"/>
          <p:cNvSpPr txBox="1"/>
          <p:nvPr/>
        </p:nvSpPr>
        <p:spPr>
          <a:xfrm>
            <a:off x="5072452" y="3363838"/>
            <a:ext cx="1210877" cy="369332"/>
          </a:xfrm>
          <a:prstGeom prst="rect">
            <a:avLst/>
          </a:prstGeom>
          <a:noFill/>
        </p:spPr>
        <p:txBody>
          <a:bodyPr wrap="square" rtlCol="0">
            <a:spAutoFit/>
          </a:bodyPr>
          <a:lstStyle/>
          <a:p>
            <a:pPr algn="ctr"/>
            <a:r>
              <a:rPr lang="en-US" dirty="0" smtClean="0"/>
              <a:t>returns:</a:t>
            </a:r>
            <a:endParaRPr lang="en-US" dirty="0"/>
          </a:p>
        </p:txBody>
      </p:sp>
      <p:sp>
        <p:nvSpPr>
          <p:cNvPr id="12" name="TextBox 11"/>
          <p:cNvSpPr txBox="1"/>
          <p:nvPr/>
        </p:nvSpPr>
        <p:spPr>
          <a:xfrm>
            <a:off x="188683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sp>
        <p:nvSpPr>
          <p:cNvPr id="13" name="TextBox 12"/>
          <p:cNvSpPr txBox="1"/>
          <p:nvPr/>
        </p:nvSpPr>
        <p:spPr>
          <a:xfrm>
            <a:off x="278816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pic>
        <p:nvPicPr>
          <p:cNvPr id="15" name="Picture 14"/>
          <p:cNvPicPr>
            <a:picLocks noChangeAspect="1"/>
          </p:cNvPicPr>
          <p:nvPr/>
        </p:nvPicPr>
        <p:blipFill>
          <a:blip r:embed="rId3"/>
          <a:stretch>
            <a:fillRect/>
          </a:stretch>
        </p:blipFill>
        <p:spPr>
          <a:xfrm>
            <a:off x="3923928" y="3754228"/>
            <a:ext cx="4317234" cy="780094"/>
          </a:xfrm>
          <a:prstGeom prst="rect">
            <a:avLst/>
          </a:prstGeom>
        </p:spPr>
      </p:pic>
    </p:spTree>
    <p:extLst>
      <p:ext uri="{BB962C8B-B14F-4D97-AF65-F5344CB8AC3E}">
        <p14:creationId xmlns:p14="http://schemas.microsoft.com/office/powerpoint/2010/main" val="840322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0" y="2129517"/>
            <a:ext cx="9144000" cy="884466"/>
          </a:xfrm>
        </p:spPr>
        <p:txBody>
          <a:bodyPr/>
          <a:lstStyle/>
          <a:p>
            <a:pPr algn="ctr"/>
            <a:r>
              <a:rPr lang="en-US" dirty="0" smtClean="0">
                <a:solidFill>
                  <a:schemeClr val="accent2"/>
                </a:solidFill>
              </a:rPr>
              <a:t>You don’t need to understand  </a:t>
            </a:r>
            <a:br>
              <a:rPr lang="en-US" dirty="0" smtClean="0">
                <a:solidFill>
                  <a:schemeClr val="accent2"/>
                </a:solidFill>
              </a:rPr>
            </a:br>
            <a:r>
              <a:rPr lang="en-US" i="1" dirty="0" smtClean="0">
                <a:solidFill>
                  <a:schemeClr val="accent2"/>
                </a:solidFill>
              </a:rPr>
              <a:t>Category Theory</a:t>
            </a:r>
            <a:r>
              <a:rPr lang="en-US" dirty="0" smtClean="0">
                <a:solidFill>
                  <a:schemeClr val="accent2"/>
                </a:solidFill>
              </a:rPr>
              <a:t> to </a:t>
            </a:r>
            <a:r>
              <a:rPr lang="en-US" dirty="0" err="1" smtClean="0">
                <a:solidFill>
                  <a:schemeClr val="accent2"/>
                </a:solidFill>
              </a:rPr>
              <a:t>grok</a:t>
            </a:r>
            <a:r>
              <a:rPr lang="en-US" dirty="0" smtClean="0">
                <a:solidFill>
                  <a:schemeClr val="accent2"/>
                </a:solidFill>
              </a:rPr>
              <a:t> FP</a:t>
            </a:r>
            <a:endParaRPr lang="en-US" i="1" dirty="0">
              <a:solidFill>
                <a:schemeClr val="accent2"/>
              </a:solidFill>
            </a:endParaRPr>
          </a:p>
        </p:txBody>
      </p:sp>
    </p:spTree>
    <p:extLst>
      <p:ext uri="{BB962C8B-B14F-4D97-AF65-F5344CB8AC3E}">
        <p14:creationId xmlns:p14="http://schemas.microsoft.com/office/powerpoint/2010/main" val="1454633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2</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Transforms a multi-argument function into several single-arity functions</a:t>
            </a:r>
          </a:p>
          <a:p>
            <a:pPr marL="342900" indent="-342900">
              <a:buFont typeface="Arial" charset="0"/>
              <a:buChar char="•"/>
            </a:pPr>
            <a:endParaRPr lang="en-US" dirty="0"/>
          </a:p>
        </p:txBody>
      </p:sp>
      <p:sp>
        <p:nvSpPr>
          <p:cNvPr id="5" name="Content Placeholder 2"/>
          <p:cNvSpPr txBox="1">
            <a:spLocks/>
          </p:cNvSpPr>
          <p:nvPr/>
        </p:nvSpPr>
        <p:spPr>
          <a:xfrm>
            <a:off x="457200" y="1548185"/>
            <a:ext cx="8229600" cy="325581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schemeClr val="accent6"/>
                </a:solidFill>
                <a:latin typeface="Menlo" charset="0"/>
                <a:ea typeface="Menlo" charset="0"/>
                <a:cs typeface="Menlo" charset="0"/>
              </a:rPr>
              <a:t>function </a:t>
            </a:r>
            <a:r>
              <a:rPr lang="en-US" sz="2000" dirty="0" smtClean="0">
                <a:solidFill>
                  <a:schemeClr val="accent1"/>
                </a:solidFill>
                <a:latin typeface="Menlo" charset="0"/>
                <a:ea typeface="Menlo" charset="0"/>
                <a:cs typeface="Menlo" charset="0"/>
              </a:rPr>
              <a:t>f</a:t>
            </a:r>
            <a:r>
              <a:rPr lang="en-US" sz="2000" dirty="0" smtClean="0">
                <a:solidFill>
                  <a:schemeClr val="bg1"/>
                </a:solidFill>
                <a:latin typeface="Menlo" charset="0"/>
                <a:ea typeface="Menlo" charset="0"/>
                <a:cs typeface="Menlo" charset="0"/>
              </a:rPr>
              <a:t>(a</a:t>
            </a:r>
            <a:r>
              <a:rPr lang="en-US" sz="2000" dirty="0">
                <a:solidFill>
                  <a:schemeClr val="bg1"/>
                </a:solidFill>
                <a:latin typeface="Menlo" charset="0"/>
                <a:ea typeface="Menlo" charset="0"/>
                <a:cs typeface="Menlo" charset="0"/>
              </a:rPr>
              <a:t>, </a:t>
            </a:r>
            <a:r>
              <a:rPr lang="en-US" sz="2000" dirty="0" smtClean="0">
                <a:solidFill>
                  <a:schemeClr val="bg1"/>
                </a:solidFill>
                <a:latin typeface="Menlo" charset="0"/>
                <a:ea typeface="Menlo" charset="0"/>
                <a:cs typeface="Menlo" charset="0"/>
              </a:rPr>
              <a:t>b) </a:t>
            </a:r>
            <a:r>
              <a:rPr lang="en-US" sz="2000" dirty="0">
                <a:solidFill>
                  <a:schemeClr val="bg1"/>
                </a:solidFill>
                <a:latin typeface="Menlo" charset="0"/>
                <a:ea typeface="Menlo" charset="0"/>
                <a:cs typeface="Menlo" charset="0"/>
              </a:rPr>
              <a:t>{ … </a:t>
            </a:r>
            <a:r>
              <a:rPr lang="en-US" sz="2000" dirty="0" smtClean="0">
                <a:solidFill>
                  <a:schemeClr val="bg1"/>
                </a:solidFill>
                <a:latin typeface="Menlo" charset="0"/>
                <a:ea typeface="Menlo" charset="0"/>
                <a:cs typeface="Menlo" charset="0"/>
              </a:rPr>
              <a:t>}</a:t>
            </a:r>
          </a:p>
          <a:p>
            <a:pPr marL="0" indent="0" algn="ctr">
              <a:buFont typeface="Arial"/>
              <a:buNone/>
            </a:pPr>
            <a:endParaRPr lang="en-US" sz="2000" dirty="0">
              <a:solidFill>
                <a:schemeClr val="bg1"/>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curry(</a:t>
            </a:r>
            <a:r>
              <a:rPr lang="en-US" sz="2000" dirty="0" smtClean="0">
                <a:solidFill>
                  <a:schemeClr val="accent1"/>
                </a:solidFill>
                <a:latin typeface="Menlo" charset="0"/>
                <a:ea typeface="Menlo" charset="0"/>
                <a:cs typeface="Menlo" charset="0"/>
              </a:rPr>
              <a:t>f</a:t>
            </a:r>
            <a:r>
              <a:rPr lang="en-US" sz="2000" dirty="0" smtClean="0">
                <a:solidFill>
                  <a:schemeClr val="bg1">
                    <a:lumMod val="95000"/>
                  </a:schemeClr>
                </a:solidFill>
                <a:latin typeface="Menlo" charset="0"/>
                <a:ea typeface="Menlo" charset="0"/>
                <a:cs typeface="Menlo" charset="0"/>
              </a:rPr>
              <a:t>)</a:t>
            </a:r>
            <a:r>
              <a:rPr lang="en-US" sz="2000" dirty="0" smtClean="0">
                <a:solidFill>
                  <a:schemeClr val="accent1"/>
                </a:solidFill>
                <a:latin typeface="Menlo" charset="0"/>
                <a:ea typeface="Menlo" charset="0"/>
                <a:cs typeface="Menlo" charset="0"/>
              </a:rPr>
              <a:t> = </a:t>
            </a:r>
            <a:r>
              <a:rPr lang="en-US" sz="2000" dirty="0" smtClean="0">
                <a:solidFill>
                  <a:schemeClr val="accent6"/>
                </a:solidFill>
                <a:latin typeface="Menlo" charset="0"/>
                <a:ea typeface="Menlo" charset="0"/>
                <a:cs typeface="Menlo" charset="0"/>
              </a:rPr>
              <a:t>function </a:t>
            </a:r>
            <a:r>
              <a:rPr lang="en-US" sz="2000" dirty="0" smtClean="0">
                <a:solidFill>
                  <a:schemeClr val="bg1">
                    <a:lumMod val="95000"/>
                  </a:schemeClr>
                </a:solidFill>
                <a:latin typeface="Menlo" charset="0"/>
                <a:ea typeface="Menlo" charset="0"/>
                <a:cs typeface="Menlo" charset="0"/>
              </a:rPr>
              <a:t>(a</a:t>
            </a: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a:t>
            </a: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function</a:t>
            </a:r>
            <a:r>
              <a:rPr lang="en-US" sz="2000" dirty="0" smtClean="0">
                <a:solidFill>
                  <a:schemeClr val="bg1">
                    <a:lumMod val="95000"/>
                  </a:schemeClr>
                </a:solidFill>
                <a:latin typeface="Menlo" charset="0"/>
                <a:ea typeface="Menlo" charset="0"/>
                <a:cs typeface="Menlo" charset="0"/>
              </a:rPr>
              <a:t> (a)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 function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endParaRPr lang="en-US" sz="2000" dirty="0">
              <a:solidFill>
                <a:schemeClr val="bg1">
                  <a:lumMod val="95000"/>
                </a:schemeClr>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a:solidFill>
                  <a:schemeClr val="bg1">
                    <a:lumMod val="95000"/>
                  </a:schemeClr>
                </a:solidFill>
                <a:latin typeface="Menlo" charset="0"/>
                <a:ea typeface="Menlo" charset="0"/>
                <a:cs typeface="Menlo" charset="0"/>
              </a:rPr>
              <a:t>}</a:t>
            </a:r>
            <a:r>
              <a:rPr lang="en-US" sz="1600" dirty="0">
                <a:solidFill>
                  <a:schemeClr val="bg1">
                    <a:lumMod val="95000"/>
                  </a:schemeClr>
                </a:solidFill>
                <a:latin typeface="Menlo" charset="0"/>
                <a:ea typeface="Menlo" charset="0"/>
                <a:cs typeface="Menlo" charset="0"/>
              </a:rPr>
              <a:t>   </a:t>
            </a:r>
            <a:endParaRPr lang="en-US" sz="1600" b="1" dirty="0">
              <a:solidFill>
                <a:schemeClr val="bg1">
                  <a:lumMod val="95000"/>
                </a:schemeClr>
              </a:solidFill>
              <a:latin typeface="Menlo" charset="0"/>
              <a:ea typeface="Menlo" charset="0"/>
              <a:cs typeface="Menlo" charset="0"/>
            </a:endParaRPr>
          </a:p>
          <a:p>
            <a:pPr marL="0" indent="0" algn="ctr">
              <a:buFont typeface="Arial"/>
              <a:buNone/>
            </a:pPr>
            <a:endParaRPr lang="en-US" sz="2000" dirty="0">
              <a:solidFill>
                <a:schemeClr val="bg1"/>
              </a:solidFill>
              <a:latin typeface="Menlo" charset="0"/>
              <a:ea typeface="Menlo" charset="0"/>
              <a:cs typeface="Menlo" charset="0"/>
            </a:endParaRPr>
          </a:p>
          <a:p>
            <a:pPr marL="0" indent="0">
              <a:buFont typeface="Arial"/>
              <a:buNone/>
            </a:pPr>
            <a:endParaRPr lang="en-US" sz="2000" dirty="0">
              <a:solidFill>
                <a:srgbClr val="000000"/>
              </a:solidFill>
              <a:latin typeface="Comic Sans MS"/>
              <a:cs typeface="Comic Sans MS"/>
            </a:endParaRPr>
          </a:p>
        </p:txBody>
      </p:sp>
      <p:cxnSp>
        <p:nvCxnSpPr>
          <p:cNvPr id="14" name="Straight Arrow Connector 13"/>
          <p:cNvCxnSpPr/>
          <p:nvPr/>
        </p:nvCxnSpPr>
        <p:spPr>
          <a:xfrm rot="10800000">
            <a:off x="4846281" y="264375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98409" y="2459092"/>
            <a:ext cx="2146613" cy="369332"/>
          </a:xfrm>
          <a:prstGeom prst="rect">
            <a:avLst/>
          </a:prstGeom>
          <a:noFill/>
        </p:spPr>
        <p:txBody>
          <a:bodyPr wrap="none" rtlCol="0">
            <a:spAutoFit/>
          </a:bodyPr>
          <a:lstStyle/>
          <a:p>
            <a:r>
              <a:rPr lang="en-US" dirty="0" smtClean="0">
                <a:solidFill>
                  <a:schemeClr val="bg1">
                    <a:lumMod val="95000"/>
                  </a:schemeClr>
                </a:solidFill>
              </a:rPr>
              <a:t>wait to be invoked</a:t>
            </a:r>
            <a:endParaRPr lang="en-US" dirty="0">
              <a:solidFill>
                <a:schemeClr val="bg1">
                  <a:lumMod val="95000"/>
                </a:schemeClr>
              </a:solidFill>
            </a:endParaRPr>
          </a:p>
        </p:txBody>
      </p:sp>
      <p:cxnSp>
        <p:nvCxnSpPr>
          <p:cNvPr id="16" name="Straight Arrow Connector 15"/>
          <p:cNvCxnSpPr/>
          <p:nvPr/>
        </p:nvCxnSpPr>
        <p:spPr>
          <a:xfrm rot="9900000">
            <a:off x="4863456" y="295585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9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3</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1187624" y="1779662"/>
            <a:ext cx="6277322" cy="884863"/>
          </a:xfrm>
          <a:prstGeom prst="rect">
            <a:avLst/>
          </a:prstGeom>
        </p:spPr>
      </p:pic>
      <p:pic>
        <p:nvPicPr>
          <p:cNvPr id="7" name="Picture 6"/>
          <p:cNvPicPr>
            <a:picLocks noChangeAspect="1"/>
          </p:cNvPicPr>
          <p:nvPr/>
        </p:nvPicPr>
        <p:blipFill>
          <a:blip r:embed="rId4"/>
          <a:stretch>
            <a:fillRect/>
          </a:stretch>
        </p:blipFill>
        <p:spPr>
          <a:xfrm>
            <a:off x="1187624" y="3219822"/>
            <a:ext cx="3888432" cy="855645"/>
          </a:xfrm>
          <a:prstGeom prst="rect">
            <a:avLst/>
          </a:prstGeom>
        </p:spPr>
      </p:pic>
    </p:spTree>
    <p:extLst>
      <p:ext uri="{BB962C8B-B14F-4D97-AF65-F5344CB8AC3E}">
        <p14:creationId xmlns:p14="http://schemas.microsoft.com/office/powerpoint/2010/main" val="13826379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dirty="0"/>
              <a:t> </a:t>
            </a:r>
            <a:r>
              <a:rPr lang="en-US" dirty="0" smtClean="0"/>
              <a:t>+ Composition</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5" name="Picture 4"/>
          <p:cNvPicPr>
            <a:picLocks noChangeAspect="1"/>
          </p:cNvPicPr>
          <p:nvPr/>
        </p:nvPicPr>
        <p:blipFill>
          <a:blip r:embed="rId3"/>
          <a:stretch>
            <a:fillRect/>
          </a:stretch>
        </p:blipFill>
        <p:spPr>
          <a:xfrm>
            <a:off x="1518320" y="2139702"/>
            <a:ext cx="6107360" cy="1793506"/>
          </a:xfrm>
          <a:prstGeom prst="rect">
            <a:avLst/>
          </a:prstGeom>
        </p:spPr>
      </p:pic>
    </p:spTree>
    <p:extLst>
      <p:ext uri="{BB962C8B-B14F-4D97-AF65-F5344CB8AC3E}">
        <p14:creationId xmlns:p14="http://schemas.microsoft.com/office/powerpoint/2010/main" val="2137840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What about errors?</a:t>
            </a:r>
            <a:endParaRPr lang="en-US" i="1" dirty="0">
              <a:solidFill>
                <a:schemeClr val="accent2"/>
              </a:solidFill>
            </a:endParaRPr>
          </a:p>
        </p:txBody>
      </p:sp>
      <p:pic>
        <p:nvPicPr>
          <p:cNvPr id="3" name="Picture 2"/>
          <p:cNvPicPr>
            <a:picLocks noChangeAspect="1"/>
          </p:cNvPicPr>
          <p:nvPr/>
        </p:nvPicPr>
        <p:blipFill>
          <a:blip r:embed="rId3"/>
          <a:stretch>
            <a:fillRect/>
          </a:stretch>
        </p:blipFill>
        <p:spPr>
          <a:xfrm>
            <a:off x="3166244" y="3219822"/>
            <a:ext cx="2811512" cy="633580"/>
          </a:xfrm>
          <a:prstGeom prst="rect">
            <a:avLst/>
          </a:prstGeom>
        </p:spPr>
      </p:pic>
      <p:pic>
        <p:nvPicPr>
          <p:cNvPr id="5" name="Picture 4"/>
          <p:cNvPicPr>
            <a:picLocks noChangeAspect="1"/>
          </p:cNvPicPr>
          <p:nvPr/>
        </p:nvPicPr>
        <p:blipFill>
          <a:blip r:embed="rId4"/>
          <a:stretch>
            <a:fillRect/>
          </a:stretch>
        </p:blipFill>
        <p:spPr>
          <a:xfrm>
            <a:off x="1133872" y="4069948"/>
            <a:ext cx="6876256" cy="542863"/>
          </a:xfrm>
          <a:prstGeom prst="rect">
            <a:avLst/>
          </a:prstGeom>
        </p:spPr>
      </p:pic>
    </p:spTree>
    <p:extLst>
      <p:ext uri="{BB962C8B-B14F-4D97-AF65-F5344CB8AC3E}">
        <p14:creationId xmlns:p14="http://schemas.microsoft.com/office/powerpoint/2010/main" val="477036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Map-able container</a:t>
            </a:r>
            <a:endParaRPr lang="en-US" dirty="0"/>
          </a:p>
        </p:txBody>
      </p:sp>
      <p:pic>
        <p:nvPicPr>
          <p:cNvPr id="3" name="Picture 2"/>
          <p:cNvPicPr>
            <a:picLocks noChangeAspect="1"/>
          </p:cNvPicPr>
          <p:nvPr/>
        </p:nvPicPr>
        <p:blipFill>
          <a:blip r:embed="rId2"/>
          <a:stretch>
            <a:fillRect/>
          </a:stretch>
        </p:blipFill>
        <p:spPr>
          <a:xfrm>
            <a:off x="1736788" y="884466"/>
            <a:ext cx="5670424" cy="3919364"/>
          </a:xfrm>
          <a:prstGeom prst="rect">
            <a:avLst/>
          </a:prstGeom>
        </p:spPr>
      </p:pic>
      <p:cxnSp>
        <p:nvCxnSpPr>
          <p:cNvPr id="11" name="Straight Arrow Connector 10"/>
          <p:cNvCxnSpPr/>
          <p:nvPr/>
        </p:nvCxnSpPr>
        <p:spPr>
          <a:xfrm>
            <a:off x="1187624" y="2211710"/>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49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are not new</a:t>
            </a:r>
            <a:endParaRPr lang="en-US" dirty="0"/>
          </a:p>
        </p:txBody>
      </p:sp>
      <p:sp>
        <p:nvSpPr>
          <p:cNvPr id="8" name="Right Arrow 7"/>
          <p:cNvSpPr/>
          <p:nvPr/>
        </p:nvSpPr>
        <p:spPr>
          <a:xfrm rot="5400000">
            <a:off x="4320818" y="2546902"/>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566086" y="2537158"/>
            <a:ext cx="1800200" cy="369332"/>
          </a:xfrm>
          <a:prstGeom prst="rect">
            <a:avLst/>
          </a:prstGeom>
          <a:noFill/>
        </p:spPr>
        <p:txBody>
          <a:bodyPr wrap="square" rtlCol="0">
            <a:spAutoFit/>
          </a:bodyPr>
          <a:lstStyle/>
          <a:p>
            <a:r>
              <a:rPr lang="en-US" dirty="0" smtClean="0">
                <a:solidFill>
                  <a:schemeClr val="bg1">
                    <a:lumMod val="95000"/>
                  </a:schemeClr>
                </a:solidFill>
              </a:rPr>
              <a:t>Generalization</a:t>
            </a:r>
            <a:endParaRPr lang="en-US" dirty="0">
              <a:solidFill>
                <a:schemeClr val="bg1">
                  <a:lumMod val="95000"/>
                </a:schemeClr>
              </a:solidFill>
            </a:endParaRPr>
          </a:p>
        </p:txBody>
      </p:sp>
      <p:pic>
        <p:nvPicPr>
          <p:cNvPr id="3" name="Picture 2"/>
          <p:cNvPicPr>
            <a:picLocks noChangeAspect="1"/>
          </p:cNvPicPr>
          <p:nvPr/>
        </p:nvPicPr>
        <p:blipFill>
          <a:blip r:embed="rId2"/>
          <a:stretch>
            <a:fillRect/>
          </a:stretch>
        </p:blipFill>
        <p:spPr>
          <a:xfrm>
            <a:off x="1638858" y="1563638"/>
            <a:ext cx="5866284" cy="562782"/>
          </a:xfrm>
          <a:prstGeom prst="rect">
            <a:avLst/>
          </a:prstGeom>
        </p:spPr>
      </p:pic>
      <p:pic>
        <p:nvPicPr>
          <p:cNvPr id="4" name="Picture 3"/>
          <p:cNvPicPr>
            <a:picLocks noChangeAspect="1"/>
          </p:cNvPicPr>
          <p:nvPr/>
        </p:nvPicPr>
        <p:blipFill>
          <a:blip r:embed="rId3"/>
          <a:stretch>
            <a:fillRect/>
          </a:stretch>
        </p:blipFill>
        <p:spPr>
          <a:xfrm>
            <a:off x="670975" y="3414536"/>
            <a:ext cx="7802050" cy="508277"/>
          </a:xfrm>
          <a:prstGeom prst="rect">
            <a:avLst/>
          </a:prstGeom>
        </p:spPr>
      </p:pic>
    </p:spTree>
    <p:extLst>
      <p:ext uri="{BB962C8B-B14F-4D97-AF65-F5344CB8AC3E}">
        <p14:creationId xmlns:p14="http://schemas.microsoft.com/office/powerpoint/2010/main" val="1859595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access to data</a:t>
            </a:r>
            <a:endParaRPr lang="en-US" dirty="0"/>
          </a:p>
        </p:txBody>
      </p:sp>
      <p:pic>
        <p:nvPicPr>
          <p:cNvPr id="8" name="Picture 7"/>
          <p:cNvPicPr>
            <a:picLocks noChangeAspect="1"/>
          </p:cNvPicPr>
          <p:nvPr/>
        </p:nvPicPr>
        <p:blipFill>
          <a:blip r:embed="rId3"/>
          <a:stretch>
            <a:fillRect/>
          </a:stretch>
        </p:blipFill>
        <p:spPr>
          <a:xfrm>
            <a:off x="467544" y="3363838"/>
            <a:ext cx="5472608" cy="585665"/>
          </a:xfrm>
          <a:prstGeom prst="rect">
            <a:avLst/>
          </a:prstGeom>
        </p:spPr>
      </p:pic>
      <p:sp>
        <p:nvSpPr>
          <p:cNvPr id="11" name="TextBox 10"/>
          <p:cNvSpPr txBox="1"/>
          <p:nvPr/>
        </p:nvSpPr>
        <p:spPr>
          <a:xfrm>
            <a:off x="6084168" y="3363838"/>
            <a:ext cx="373820" cy="584775"/>
          </a:xfrm>
          <a:prstGeom prst="rect">
            <a:avLst/>
          </a:prstGeom>
          <a:noFill/>
        </p:spPr>
        <p:txBody>
          <a:bodyPr wrap="none" rtlCol="0">
            <a:spAutoFit/>
          </a:bodyPr>
          <a:lstStyle/>
          <a:p>
            <a:r>
              <a:rPr lang="en-US" sz="3200" dirty="0" smtClean="0">
                <a:solidFill>
                  <a:schemeClr val="bg1">
                    <a:lumMod val="95000"/>
                  </a:schemeClr>
                </a:solidFill>
              </a:rPr>
              <a:t>?</a:t>
            </a:r>
            <a:endParaRPr lang="en-US" dirty="0">
              <a:solidFill>
                <a:schemeClr val="bg1">
                  <a:lumMod val="95000"/>
                </a:schemeClr>
              </a:solidFill>
            </a:endParaRPr>
          </a:p>
        </p:txBody>
      </p:sp>
      <p:pic>
        <p:nvPicPr>
          <p:cNvPr id="3" name="Picture 2"/>
          <p:cNvPicPr>
            <a:picLocks noChangeAspect="1"/>
          </p:cNvPicPr>
          <p:nvPr/>
        </p:nvPicPr>
        <p:blipFill>
          <a:blip r:embed="rId4"/>
          <a:stretch>
            <a:fillRect/>
          </a:stretch>
        </p:blipFill>
        <p:spPr>
          <a:xfrm>
            <a:off x="467544" y="1059582"/>
            <a:ext cx="7896920" cy="708388"/>
          </a:xfrm>
          <a:prstGeom prst="rect">
            <a:avLst/>
          </a:prstGeom>
        </p:spPr>
      </p:pic>
      <p:pic>
        <p:nvPicPr>
          <p:cNvPr id="4" name="Picture 3"/>
          <p:cNvPicPr>
            <a:picLocks noChangeAspect="1"/>
          </p:cNvPicPr>
          <p:nvPr/>
        </p:nvPicPr>
        <p:blipFill>
          <a:blip r:embed="rId5"/>
          <a:stretch>
            <a:fillRect/>
          </a:stretch>
        </p:blipFill>
        <p:spPr>
          <a:xfrm>
            <a:off x="467544" y="2376242"/>
            <a:ext cx="8052933" cy="411532"/>
          </a:xfrm>
          <a:prstGeom prst="rect">
            <a:avLst/>
          </a:prstGeom>
        </p:spPr>
      </p:pic>
    </p:spTree>
    <p:extLst>
      <p:ext uri="{BB962C8B-B14F-4D97-AF65-F5344CB8AC3E}">
        <p14:creationId xmlns:p14="http://schemas.microsoft.com/office/powerpoint/2010/main" val="507344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 value to a container</a:t>
            </a:r>
            <a:endParaRPr lang="en-US" dirty="0"/>
          </a:p>
        </p:txBody>
      </p:sp>
      <p:sp>
        <p:nvSpPr>
          <p:cNvPr id="5" name="Rectangle 4"/>
          <p:cNvSpPr/>
          <p:nvPr/>
        </p:nvSpPr>
        <p:spPr>
          <a:xfrm>
            <a:off x="97160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Double Bracket 5"/>
          <p:cNvSpPr/>
          <p:nvPr/>
        </p:nvSpPr>
        <p:spPr>
          <a:xfrm>
            <a:off x="1313247" y="2765784"/>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1">
                  <a:lumMod val="95000"/>
                </a:schemeClr>
              </a:solidFill>
            </a:endParaRPr>
          </a:p>
        </p:txBody>
      </p:sp>
      <p:sp>
        <p:nvSpPr>
          <p:cNvPr id="7" name="Rectangle 6"/>
          <p:cNvSpPr/>
          <p:nvPr/>
        </p:nvSpPr>
        <p:spPr>
          <a:xfrm>
            <a:off x="5143656" y="1955670"/>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5136429" y="2036907"/>
            <a:ext cx="878767" cy="261610"/>
          </a:xfrm>
          <a:prstGeom prst="rect">
            <a:avLst/>
          </a:prstGeom>
          <a:noFill/>
        </p:spPr>
        <p:txBody>
          <a:bodyPr wrap="none" rtlCol="0">
            <a:spAutoFit/>
          </a:bodyPr>
          <a:lstStyle/>
          <a:p>
            <a:r>
              <a:rPr lang="en-US" sz="1100" dirty="0">
                <a:solidFill>
                  <a:schemeClr val="bg1">
                    <a:lumMod val="95000"/>
                  </a:schemeClr>
                </a:solidFill>
                <a:latin typeface="Lucida Grande"/>
                <a:ea typeface="Lucida Grande"/>
                <a:cs typeface="Lucida Grande"/>
              </a:rPr>
              <a:t>strtolower</a:t>
            </a:r>
            <a:endParaRPr lang="en-US" sz="1100" dirty="0">
              <a:solidFill>
                <a:schemeClr val="bg1">
                  <a:lumMod val="95000"/>
                </a:schemeClr>
              </a:solidFill>
            </a:endParaRPr>
          </a:p>
        </p:txBody>
      </p:sp>
      <p:sp>
        <p:nvSpPr>
          <p:cNvPr id="10" name="Right Arrow 9"/>
          <p:cNvSpPr/>
          <p:nvPr/>
        </p:nvSpPr>
        <p:spPr>
          <a:xfrm>
            <a:off x="6007751" y="2011838"/>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dirty="0">
              <a:solidFill>
                <a:schemeClr val="tx1"/>
              </a:solidFill>
            </a:endParaRPr>
          </a:p>
        </p:txBody>
      </p:sp>
      <p:sp>
        <p:nvSpPr>
          <p:cNvPr id="13" name="TextBox 12"/>
          <p:cNvSpPr txBox="1"/>
          <p:nvPr/>
        </p:nvSpPr>
        <p:spPr>
          <a:xfrm>
            <a:off x="1403648" y="2872171"/>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14" name="Right Arrow 13"/>
          <p:cNvSpPr/>
          <p:nvPr/>
        </p:nvSpPr>
        <p:spPr>
          <a:xfrm>
            <a:off x="2837563" y="2765784"/>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349188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Double Bracket 15"/>
          <p:cNvSpPr/>
          <p:nvPr/>
        </p:nvSpPr>
        <p:spPr>
          <a:xfrm>
            <a:off x="3833526" y="277462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TextBox 17"/>
          <p:cNvSpPr txBox="1"/>
          <p:nvPr/>
        </p:nvSpPr>
        <p:spPr>
          <a:xfrm>
            <a:off x="3995936" y="1631778"/>
            <a:ext cx="939809"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19" name="Bent Arrow 18"/>
          <p:cNvSpPr/>
          <p:nvPr/>
        </p:nvSpPr>
        <p:spPr>
          <a:xfrm>
            <a:off x="4355976" y="2028590"/>
            <a:ext cx="694493" cy="892806"/>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4973490" y="1491630"/>
            <a:ext cx="1435008" cy="338554"/>
          </a:xfrm>
          <a:prstGeom prst="rect">
            <a:avLst/>
          </a:prstGeom>
          <a:noFill/>
        </p:spPr>
        <p:txBody>
          <a:bodyPr wrap="none" rtlCol="0">
            <a:spAutoFit/>
          </a:bodyPr>
          <a:lstStyle/>
          <a:p>
            <a:r>
              <a:rPr lang="en-US" sz="1600" dirty="0">
                <a:solidFill>
                  <a:schemeClr val="bg1">
                    <a:lumMod val="95000"/>
                  </a:schemeClr>
                </a:solidFill>
              </a:rPr>
              <a:t>Map function</a:t>
            </a:r>
          </a:p>
        </p:txBody>
      </p:sp>
      <p:sp>
        <p:nvSpPr>
          <p:cNvPr id="22" name="Rectangle 21"/>
          <p:cNvSpPr/>
          <p:nvPr/>
        </p:nvSpPr>
        <p:spPr>
          <a:xfrm>
            <a:off x="6223775" y="2588465"/>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Double Bracket 22"/>
          <p:cNvSpPr/>
          <p:nvPr/>
        </p:nvSpPr>
        <p:spPr>
          <a:xfrm>
            <a:off x="6565422" y="278073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TextBox 24"/>
          <p:cNvSpPr txBox="1"/>
          <p:nvPr/>
        </p:nvSpPr>
        <p:spPr>
          <a:xfrm>
            <a:off x="6734651" y="2879223"/>
            <a:ext cx="750526"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26" name="Bent Arrow 25"/>
          <p:cNvSpPr/>
          <p:nvPr/>
        </p:nvSpPr>
        <p:spPr>
          <a:xfrm rot="5400000">
            <a:off x="6586543" y="1943202"/>
            <a:ext cx="640099" cy="968675"/>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7318060" y="2083185"/>
            <a:ext cx="638316" cy="338554"/>
          </a:xfrm>
          <a:prstGeom prst="rect">
            <a:avLst/>
          </a:prstGeom>
          <a:noFill/>
        </p:spPr>
        <p:txBody>
          <a:bodyPr wrap="none" rtlCol="0">
            <a:spAutoFit/>
          </a:bodyPr>
          <a:lstStyle/>
          <a:p>
            <a:r>
              <a:rPr lang="en-US" sz="1600" dirty="0" smtClean="0">
                <a:solidFill>
                  <a:schemeClr val="bg1">
                    <a:lumMod val="95000"/>
                  </a:schemeClr>
                </a:solidFill>
              </a:rPr>
              <a:t>wrap</a:t>
            </a:r>
            <a:endParaRPr lang="en-US" sz="1200" dirty="0">
              <a:solidFill>
                <a:schemeClr val="bg1">
                  <a:lumMod val="95000"/>
                </a:schemeClr>
              </a:solidFill>
            </a:endParaRPr>
          </a:p>
        </p:txBody>
      </p:sp>
      <p:sp>
        <p:nvSpPr>
          <p:cNvPr id="29" name="TextBox 28"/>
          <p:cNvSpPr txBox="1"/>
          <p:nvPr/>
        </p:nvSpPr>
        <p:spPr>
          <a:xfrm>
            <a:off x="855068" y="2184591"/>
            <a:ext cx="1556330" cy="369332"/>
          </a:xfrm>
          <a:prstGeom prst="rect">
            <a:avLst/>
          </a:prstGeom>
          <a:noFill/>
        </p:spPr>
        <p:txBody>
          <a:bodyPr wrap="square" rtlCol="0">
            <a:spAutoFit/>
          </a:bodyPr>
          <a:lstStyle/>
          <a:p>
            <a:r>
              <a:rPr lang="en-US" dirty="0" smtClean="0">
                <a:solidFill>
                  <a:schemeClr val="bg1">
                    <a:lumMod val="95000"/>
                  </a:schemeClr>
                </a:solidFill>
              </a:rPr>
              <a:t>Container</a:t>
            </a:r>
            <a:endParaRPr lang="en-US" dirty="0">
              <a:solidFill>
                <a:schemeClr val="bg1">
                  <a:lumMod val="95000"/>
                </a:schemeClr>
              </a:solidFill>
            </a:endParaRPr>
          </a:p>
        </p:txBody>
      </p:sp>
      <p:sp>
        <p:nvSpPr>
          <p:cNvPr id="31" name="Right Arrow 30"/>
          <p:cNvSpPr/>
          <p:nvPr/>
        </p:nvSpPr>
        <p:spPr>
          <a:xfrm rot="16200000">
            <a:off x="1646212" y="3716460"/>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455099" y="4237763"/>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33" name="TextBox 32"/>
          <p:cNvSpPr txBox="1"/>
          <p:nvPr/>
        </p:nvSpPr>
        <p:spPr>
          <a:xfrm>
            <a:off x="2411398" y="4197730"/>
            <a:ext cx="1556330" cy="369332"/>
          </a:xfrm>
          <a:prstGeom prst="rect">
            <a:avLst/>
          </a:prstGeom>
          <a:noFill/>
        </p:spPr>
        <p:txBody>
          <a:bodyPr wrap="square" rtlCol="0">
            <a:spAutoFit/>
          </a:bodyPr>
          <a:lstStyle/>
          <a:p>
            <a:r>
              <a:rPr lang="en-US" dirty="0" smtClean="0">
                <a:solidFill>
                  <a:schemeClr val="bg1">
                    <a:lumMod val="95000"/>
                  </a:schemeClr>
                </a:solidFill>
              </a:rPr>
              <a:t>Lift</a:t>
            </a:r>
            <a:endParaRPr lang="en-US" dirty="0">
              <a:solidFill>
                <a:schemeClr val="bg1">
                  <a:lumMod val="95000"/>
                </a:schemeClr>
              </a:solidFill>
            </a:endParaRPr>
          </a:p>
        </p:txBody>
      </p:sp>
      <p:sp>
        <p:nvSpPr>
          <p:cNvPr id="24" name="TextBox 23"/>
          <p:cNvSpPr txBox="1"/>
          <p:nvPr/>
        </p:nvSpPr>
        <p:spPr>
          <a:xfrm>
            <a:off x="3754794" y="4155381"/>
            <a:ext cx="3289852" cy="369332"/>
          </a:xfrm>
          <a:prstGeom prst="rect">
            <a:avLst/>
          </a:prstGeom>
          <a:noFill/>
        </p:spPr>
        <p:txBody>
          <a:bodyPr wrap="square" rtlCol="0">
            <a:spAutoFit/>
          </a:bodyPr>
          <a:lstStyle/>
          <a:p>
            <a:r>
              <a:rPr lang="en-US" dirty="0" smtClean="0">
                <a:solidFill>
                  <a:schemeClr val="bg1">
                    <a:lumMod val="95000"/>
                  </a:schemeClr>
                </a:solidFill>
              </a:rPr>
              <a:t>This is known as a </a:t>
            </a:r>
            <a:r>
              <a:rPr lang="en-US" dirty="0" err="1" smtClean="0">
                <a:solidFill>
                  <a:schemeClr val="bg1">
                    <a:lumMod val="95000"/>
                  </a:schemeClr>
                </a:solidFill>
              </a:rPr>
              <a:t>Functor</a:t>
            </a:r>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8009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Type</a:t>
            </a:r>
            <a:endParaRPr lang="en-US" dirty="0"/>
          </a:p>
        </p:txBody>
      </p:sp>
      <p:sp>
        <p:nvSpPr>
          <p:cNvPr id="3" name="Content Placeholder 2"/>
          <p:cNvSpPr>
            <a:spLocks noGrp="1"/>
          </p:cNvSpPr>
          <p:nvPr>
            <p:ph idx="1"/>
          </p:nvPr>
        </p:nvSpPr>
        <p:spPr>
          <a:xfrm>
            <a:off x="395536" y="1131590"/>
            <a:ext cx="8496944" cy="576064"/>
          </a:xfrm>
        </p:spPr>
        <p:txBody>
          <a:bodyPr/>
          <a:lstStyle/>
          <a:p>
            <a:r>
              <a:rPr lang="en-US" dirty="0" smtClean="0"/>
              <a:t>Intended for cases when you might want to return a value—like an </a:t>
            </a:r>
          </a:p>
          <a:p>
            <a:r>
              <a:rPr lang="en-US" dirty="0" smtClean="0"/>
              <a:t>object, or (optionally) not—like </a:t>
            </a:r>
            <a:r>
              <a:rPr lang="en-US" dirty="0" smtClean="0">
                <a:solidFill>
                  <a:schemeClr val="accent6"/>
                </a:solidFill>
              </a:rPr>
              <a:t>null</a:t>
            </a:r>
            <a:r>
              <a:rPr lang="en-US" dirty="0" smtClean="0"/>
              <a:t>.</a:t>
            </a:r>
            <a:endParaRPr lang="en-US" dirty="0"/>
          </a:p>
        </p:txBody>
      </p:sp>
      <p:sp>
        <p:nvSpPr>
          <p:cNvPr id="5" name="Rectangle 4"/>
          <p:cNvSpPr/>
          <p:nvPr/>
        </p:nvSpPr>
        <p:spPr>
          <a:xfrm>
            <a:off x="4555885" y="4587974"/>
            <a:ext cx="4588115"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schmittjoh</a:t>
            </a:r>
            <a:r>
              <a:rPr lang="en-US" dirty="0">
                <a:solidFill>
                  <a:srgbClr val="FFFF00"/>
                </a:solidFill>
              </a:rPr>
              <a:t>/</a:t>
            </a:r>
            <a:r>
              <a:rPr lang="en-US" dirty="0" err="1">
                <a:solidFill>
                  <a:srgbClr val="FFFF00"/>
                </a:solidFill>
              </a:rPr>
              <a:t>php</a:t>
            </a:r>
            <a:r>
              <a:rPr lang="en-US" dirty="0">
                <a:solidFill>
                  <a:srgbClr val="FFFF00"/>
                </a:solidFill>
              </a:rPr>
              <a:t>-option</a:t>
            </a:r>
          </a:p>
        </p:txBody>
      </p:sp>
      <p:pic>
        <p:nvPicPr>
          <p:cNvPr id="6" name="Picture 5"/>
          <p:cNvPicPr>
            <a:picLocks noChangeAspect="1"/>
          </p:cNvPicPr>
          <p:nvPr/>
        </p:nvPicPr>
        <p:blipFill>
          <a:blip r:embed="rId3"/>
          <a:stretch>
            <a:fillRect/>
          </a:stretch>
        </p:blipFill>
        <p:spPr>
          <a:xfrm>
            <a:off x="507380" y="2193018"/>
            <a:ext cx="3446917" cy="1909592"/>
          </a:xfrm>
          <a:prstGeom prst="rect">
            <a:avLst/>
          </a:prstGeom>
        </p:spPr>
      </p:pic>
      <p:pic>
        <p:nvPicPr>
          <p:cNvPr id="7" name="Picture 6"/>
          <p:cNvPicPr>
            <a:picLocks noChangeAspect="1"/>
          </p:cNvPicPr>
          <p:nvPr/>
        </p:nvPicPr>
        <p:blipFill>
          <a:blip r:embed="rId4"/>
          <a:stretch>
            <a:fillRect/>
          </a:stretch>
        </p:blipFill>
        <p:spPr>
          <a:xfrm>
            <a:off x="4827860" y="2663604"/>
            <a:ext cx="3992612" cy="968421"/>
          </a:xfrm>
          <a:prstGeom prst="rect">
            <a:avLst/>
          </a:prstGeom>
        </p:spPr>
      </p:pic>
      <p:sp>
        <p:nvSpPr>
          <p:cNvPr id="8" name="TextBox 7"/>
          <p:cNvSpPr txBox="1"/>
          <p:nvPr/>
        </p:nvSpPr>
        <p:spPr>
          <a:xfrm>
            <a:off x="4200270" y="3003798"/>
            <a:ext cx="492443" cy="461665"/>
          </a:xfrm>
          <a:prstGeom prst="rect">
            <a:avLst/>
          </a:prstGeom>
          <a:noFill/>
        </p:spPr>
        <p:txBody>
          <a:bodyPr wrap="none" rtlCol="0">
            <a:spAutoFit/>
          </a:bodyPr>
          <a:lstStyle/>
          <a:p>
            <a:r>
              <a:rPr lang="en-US" sz="2400" b="1" dirty="0" smtClean="0">
                <a:solidFill>
                  <a:schemeClr val="bg1">
                    <a:lumMod val="95000"/>
                  </a:schemeClr>
                </a:solidFill>
              </a:rPr>
              <a:t>vs</a:t>
            </a:r>
            <a:endParaRPr lang="en-US" sz="2400" b="1" dirty="0">
              <a:solidFill>
                <a:schemeClr val="bg1">
                  <a:lumMod val="95000"/>
                </a:schemeClr>
              </a:solidFill>
            </a:endParaRPr>
          </a:p>
        </p:txBody>
      </p:sp>
    </p:spTree>
    <p:extLst>
      <p:ext uri="{BB962C8B-B14F-4D97-AF65-F5344CB8AC3E}">
        <p14:creationId xmlns:p14="http://schemas.microsoft.com/office/powerpoint/2010/main" val="16499371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Type</a:t>
            </a:r>
            <a:r>
              <a:rPr lang="en-US" baseline="-25000" dirty="0" smtClean="0"/>
              <a:t>2</a:t>
            </a:r>
            <a:endParaRPr lang="en-US" baseline="-25000" dirty="0"/>
          </a:p>
        </p:txBody>
      </p:sp>
      <p:sp>
        <p:nvSpPr>
          <p:cNvPr id="3" name="Content Placeholder 2"/>
          <p:cNvSpPr>
            <a:spLocks noGrp="1"/>
          </p:cNvSpPr>
          <p:nvPr>
            <p:ph idx="1"/>
          </p:nvPr>
        </p:nvSpPr>
        <p:spPr>
          <a:xfrm>
            <a:off x="395536" y="915566"/>
            <a:ext cx="8496944" cy="576064"/>
          </a:xfrm>
        </p:spPr>
        <p:txBody>
          <a:bodyPr/>
          <a:lstStyle/>
          <a:p>
            <a:r>
              <a:rPr lang="en-US" dirty="0" smtClean="0"/>
              <a:t>What to do with nested types?</a:t>
            </a:r>
            <a:endParaRPr lang="en-US" dirty="0"/>
          </a:p>
        </p:txBody>
      </p:sp>
      <p:pic>
        <p:nvPicPr>
          <p:cNvPr id="4" name="Picture 3"/>
          <p:cNvPicPr>
            <a:picLocks noChangeAspect="1"/>
          </p:cNvPicPr>
          <p:nvPr/>
        </p:nvPicPr>
        <p:blipFill>
          <a:blip r:embed="rId3"/>
          <a:stretch>
            <a:fillRect/>
          </a:stretch>
        </p:blipFill>
        <p:spPr>
          <a:xfrm>
            <a:off x="467544" y="1635646"/>
            <a:ext cx="7092280" cy="1197600"/>
          </a:xfrm>
          <a:prstGeom prst="rect">
            <a:avLst/>
          </a:prstGeom>
        </p:spPr>
      </p:pic>
      <p:pic>
        <p:nvPicPr>
          <p:cNvPr id="9" name="Picture 8"/>
          <p:cNvPicPr>
            <a:picLocks noChangeAspect="1"/>
          </p:cNvPicPr>
          <p:nvPr/>
        </p:nvPicPr>
        <p:blipFill>
          <a:blip r:embed="rId4"/>
          <a:stretch>
            <a:fillRect/>
          </a:stretch>
        </p:blipFill>
        <p:spPr>
          <a:xfrm>
            <a:off x="467544" y="3583933"/>
            <a:ext cx="7199784" cy="499985"/>
          </a:xfrm>
          <a:prstGeom prst="rect">
            <a:avLst/>
          </a:prstGeom>
        </p:spPr>
      </p:pic>
      <p:sp>
        <p:nvSpPr>
          <p:cNvPr id="10" name="Content Placeholder 2"/>
          <p:cNvSpPr>
            <a:spLocks noGrp="1"/>
          </p:cNvSpPr>
          <p:nvPr>
            <p:ph idx="1"/>
          </p:nvPr>
        </p:nvSpPr>
        <p:spPr>
          <a:xfrm>
            <a:off x="431693" y="2930110"/>
            <a:ext cx="8496944" cy="576064"/>
          </a:xfrm>
        </p:spPr>
        <p:txBody>
          <a:bodyPr/>
          <a:lstStyle/>
          <a:p>
            <a:r>
              <a:rPr lang="en-US" dirty="0" smtClean="0"/>
              <a:t>Introducing </a:t>
            </a:r>
            <a:r>
              <a:rPr lang="en-US" dirty="0" err="1" smtClean="0"/>
              <a:t>flatMap</a:t>
            </a:r>
            <a:r>
              <a:rPr lang="en-US" dirty="0" smtClean="0"/>
              <a:t>()</a:t>
            </a:r>
            <a:endParaRPr lang="en-US" dirty="0"/>
          </a:p>
        </p:txBody>
      </p:sp>
      <p:sp>
        <p:nvSpPr>
          <p:cNvPr id="11" name="TextBox 10"/>
          <p:cNvSpPr txBox="1"/>
          <p:nvPr/>
        </p:nvSpPr>
        <p:spPr>
          <a:xfrm>
            <a:off x="3275856" y="4300441"/>
            <a:ext cx="3289852" cy="369332"/>
          </a:xfrm>
          <a:prstGeom prst="rect">
            <a:avLst/>
          </a:prstGeom>
          <a:noFill/>
        </p:spPr>
        <p:txBody>
          <a:bodyPr wrap="square" rtlCol="0">
            <a:spAutoFit/>
          </a:bodyPr>
          <a:lstStyle/>
          <a:p>
            <a:r>
              <a:rPr lang="en-US" dirty="0" smtClean="0">
                <a:solidFill>
                  <a:schemeClr val="bg1">
                    <a:lumMod val="95000"/>
                  </a:schemeClr>
                </a:solidFill>
              </a:rPr>
              <a:t>This is known as a Monad!!</a:t>
            </a:r>
            <a:endParaRPr lang="en-US" dirty="0">
              <a:solidFill>
                <a:schemeClr val="bg1">
                  <a:lumMod val="95000"/>
                </a:schemeClr>
              </a:solidFill>
            </a:endParaRPr>
          </a:p>
        </p:txBody>
      </p:sp>
    </p:spTree>
    <p:extLst>
      <p:ext uri="{BB962C8B-B14F-4D97-AF65-F5344CB8AC3E}">
        <p14:creationId xmlns:p14="http://schemas.microsoft.com/office/powerpoint/2010/main" val="74893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Content Placeholder 3"/>
          <p:cNvSpPr>
            <a:spLocks noGrp="1"/>
          </p:cNvSpPr>
          <p:nvPr>
            <p:ph idx="10"/>
          </p:nvPr>
        </p:nvSpPr>
        <p:spPr>
          <a:xfrm>
            <a:off x="405880" y="1563638"/>
            <a:ext cx="8496944" cy="2995737"/>
          </a:xfrm>
        </p:spPr>
        <p:txBody>
          <a:bodyPr/>
          <a:lstStyle/>
          <a:p>
            <a:pPr marL="514350" indent="-514350">
              <a:buFont typeface="+mj-lt"/>
              <a:buAutoNum type="arabicPeriod"/>
            </a:pPr>
            <a:r>
              <a:rPr lang="en-US" sz="2800" dirty="0" smtClean="0">
                <a:solidFill>
                  <a:schemeClr val="bg1"/>
                </a:solidFill>
              </a:rPr>
              <a:t>Understand the FP stuff</a:t>
            </a:r>
          </a:p>
          <a:p>
            <a:pPr marL="514350" indent="-514350">
              <a:buFont typeface="+mj-lt"/>
              <a:buAutoNum type="arabicPeriod"/>
            </a:pPr>
            <a:r>
              <a:rPr lang="en-US" sz="2800" dirty="0" smtClean="0">
                <a:solidFill>
                  <a:schemeClr val="bg1"/>
                </a:solidFill>
              </a:rPr>
              <a:t>Function composition and declarative coding</a:t>
            </a:r>
          </a:p>
          <a:p>
            <a:pPr marL="514350" indent="-514350">
              <a:buFont typeface="+mj-lt"/>
              <a:buAutoNum type="arabicPeriod"/>
            </a:pPr>
            <a:r>
              <a:rPr lang="en-US" sz="2800" dirty="0" smtClean="0">
                <a:solidFill>
                  <a:schemeClr val="bg1"/>
                </a:solidFill>
              </a:rPr>
              <a:t>Currying</a:t>
            </a:r>
          </a:p>
          <a:p>
            <a:pPr marL="514350" indent="-514350">
              <a:buFont typeface="+mj-lt"/>
              <a:buAutoNum type="arabicPeriod"/>
            </a:pPr>
            <a:r>
              <a:rPr lang="en-US" sz="2800" dirty="0" err="1" smtClean="0">
                <a:solidFill>
                  <a:schemeClr val="bg1"/>
                </a:solidFill>
              </a:rPr>
              <a:t>Functors</a:t>
            </a:r>
            <a:endParaRPr lang="en-US" sz="2800" dirty="0" smtClean="0">
              <a:solidFill>
                <a:schemeClr val="bg1"/>
              </a:solidFill>
            </a:endParaRPr>
          </a:p>
          <a:p>
            <a:pPr marL="514350" indent="-514350">
              <a:buFont typeface="+mj-lt"/>
              <a:buAutoNum type="arabicPeriod"/>
            </a:pPr>
            <a:r>
              <a:rPr lang="en-US" sz="2800" dirty="0" smtClean="0">
                <a:solidFill>
                  <a:schemeClr val="bg1"/>
                </a:solidFill>
              </a:rPr>
              <a:t>Monads</a:t>
            </a:r>
          </a:p>
          <a:p>
            <a:pPr marL="514350" indent="-514350">
              <a:buFont typeface="+mj-lt"/>
              <a:buAutoNum type="arabicPeriod"/>
            </a:pPr>
            <a:r>
              <a:rPr lang="en-US" sz="2800" dirty="0" smtClean="0">
                <a:solidFill>
                  <a:schemeClr val="bg1"/>
                </a:solidFill>
              </a:rPr>
              <a:t>Cool FP libs for PHP</a:t>
            </a:r>
          </a:p>
          <a:p>
            <a:endParaRPr lang="en-US" sz="2800" dirty="0" smtClean="0">
              <a:solidFill>
                <a:schemeClr val="bg1"/>
              </a:solidFill>
            </a:endParaRPr>
          </a:p>
          <a:p>
            <a:endParaRPr lang="en-US" dirty="0"/>
          </a:p>
        </p:txBody>
      </p:sp>
    </p:spTree>
    <p:extLst>
      <p:ext uri="{BB962C8B-B14F-4D97-AF65-F5344CB8AC3E}">
        <p14:creationId xmlns:p14="http://schemas.microsoft.com/office/powerpoint/2010/main" val="15827071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Reactive Programming</a:t>
            </a:r>
            <a:endParaRPr lang="en-US" dirty="0">
              <a:solidFill>
                <a:schemeClr val="bg1">
                  <a:lumMod val="8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411510"/>
            <a:ext cx="2255520" cy="1605280"/>
          </a:xfrm>
          <a:prstGeom prst="rect">
            <a:avLst/>
          </a:prstGeom>
        </p:spPr>
      </p:pic>
      <p:pic>
        <p:nvPicPr>
          <p:cNvPr id="1026" name="Picture 2" descr="eactiv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0" y="329183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881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Observable type</a:t>
            </a:r>
            <a:endParaRPr lang="en-US" dirty="0"/>
          </a:p>
        </p:txBody>
      </p:sp>
      <p:sp>
        <p:nvSpPr>
          <p:cNvPr id="7" name="Content Placeholder 2"/>
          <p:cNvSpPr>
            <a:spLocks noGrp="1"/>
          </p:cNvSpPr>
          <p:nvPr>
            <p:ph idx="1"/>
          </p:nvPr>
        </p:nvSpPr>
        <p:spPr>
          <a:xfrm>
            <a:off x="395536" y="1059582"/>
            <a:ext cx="8496944" cy="576064"/>
          </a:xfrm>
        </p:spPr>
        <p:txBody>
          <a:bodyPr/>
          <a:lstStyle/>
          <a:p>
            <a:r>
              <a:rPr lang="en-US" dirty="0" smtClean="0"/>
              <a:t>Treat any type of data (of any size) as a </a:t>
            </a:r>
            <a:r>
              <a:rPr lang="en-US" dirty="0" err="1" smtClean="0"/>
              <a:t>composable</a:t>
            </a:r>
            <a:r>
              <a:rPr lang="en-US" dirty="0" smtClean="0"/>
              <a:t> stream. Makes</a:t>
            </a:r>
          </a:p>
          <a:p>
            <a:r>
              <a:rPr lang="en-US" dirty="0" smtClean="0"/>
              <a:t>use of the Observer pattern</a:t>
            </a:r>
            <a:endParaRPr lang="en-US" dirty="0"/>
          </a:p>
        </p:txBody>
      </p:sp>
      <p:pic>
        <p:nvPicPr>
          <p:cNvPr id="8" name="Picture 7"/>
          <p:cNvPicPr>
            <a:picLocks noChangeAspect="1"/>
          </p:cNvPicPr>
          <p:nvPr/>
        </p:nvPicPr>
        <p:blipFill>
          <a:blip r:embed="rId2"/>
          <a:stretch>
            <a:fillRect/>
          </a:stretch>
        </p:blipFill>
        <p:spPr>
          <a:xfrm>
            <a:off x="2187600" y="4155926"/>
            <a:ext cx="4632300" cy="623180"/>
          </a:xfrm>
          <a:prstGeom prst="rect">
            <a:avLst/>
          </a:prstGeom>
        </p:spPr>
      </p:pic>
      <p:grpSp>
        <p:nvGrpSpPr>
          <p:cNvPr id="3" name="Group 2"/>
          <p:cNvGrpSpPr/>
          <p:nvPr/>
        </p:nvGrpSpPr>
        <p:grpSpPr>
          <a:xfrm>
            <a:off x="776426" y="1707654"/>
            <a:ext cx="7507245" cy="2376264"/>
            <a:chOff x="776426" y="1563638"/>
            <a:chExt cx="7507245" cy="2376264"/>
          </a:xfrm>
        </p:grpSpPr>
        <p:sp>
          <p:nvSpPr>
            <p:cNvPr id="10" name="Rectangle 9"/>
            <p:cNvSpPr/>
            <p:nvPr/>
          </p:nvSpPr>
          <p:spPr>
            <a:xfrm>
              <a:off x="776426" y="1563638"/>
              <a:ext cx="7507245" cy="2376264"/>
            </a:xfrm>
            <a:prstGeom prst="rect">
              <a:avLst/>
            </a:prstGeom>
            <a:solidFill>
              <a:schemeClr val="bg1">
                <a:alpha val="99000"/>
              </a:schemeClr>
            </a:solidFill>
            <a:ln>
              <a:solidFill>
                <a:schemeClr val="accent2"/>
              </a:solidFill>
            </a:ln>
            <a:effectLst>
              <a:outerShdw blurRad="50800" dist="114300" dir="5400000" algn="t" rotWithShape="0">
                <a:prstClr val="black">
                  <a:alpha val="40000"/>
                </a:prstClr>
              </a:outerShdw>
              <a:softEdge rad="177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923678"/>
              <a:ext cx="4404383" cy="1698464"/>
            </a:xfrm>
            <a:prstGeom prst="rect">
              <a:avLst/>
            </a:prstGeom>
          </p:spPr>
        </p:pic>
      </p:grpSp>
    </p:spTree>
    <p:extLst>
      <p:ext uri="{BB962C8B-B14F-4D97-AF65-F5344CB8AC3E}">
        <p14:creationId xmlns:p14="http://schemas.microsoft.com/office/powerpoint/2010/main" val="1634989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observables</a:t>
            </a:r>
            <a:endParaRPr lang="en-US" dirty="0"/>
          </a:p>
        </p:txBody>
      </p:sp>
      <p:pic>
        <p:nvPicPr>
          <p:cNvPr id="5" name="Picture 4"/>
          <p:cNvPicPr>
            <a:picLocks noChangeAspect="1"/>
          </p:cNvPicPr>
          <p:nvPr/>
        </p:nvPicPr>
        <p:blipFill>
          <a:blip r:embed="rId2"/>
          <a:stretch>
            <a:fillRect/>
          </a:stretch>
        </p:blipFill>
        <p:spPr>
          <a:xfrm>
            <a:off x="2679697" y="843558"/>
            <a:ext cx="4772623" cy="3960440"/>
          </a:xfrm>
          <a:prstGeom prst="rect">
            <a:avLst/>
          </a:prstGeom>
        </p:spPr>
      </p:pic>
      <p:cxnSp>
        <p:nvCxnSpPr>
          <p:cNvPr id="4" name="Straight Arrow Connector 3"/>
          <p:cNvCxnSpPr/>
          <p:nvPr/>
        </p:nvCxnSpPr>
        <p:spPr>
          <a:xfrm rot="20700000">
            <a:off x="1503266" y="140606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0441" y="192367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900000">
            <a:off x="1503266" y="2427734"/>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6185" y="1600741"/>
            <a:ext cx="1063112" cy="646331"/>
          </a:xfrm>
          <a:prstGeom prst="rect">
            <a:avLst/>
          </a:prstGeom>
          <a:noFill/>
        </p:spPr>
        <p:txBody>
          <a:bodyPr wrap="none" rtlCol="0">
            <a:spAutoFit/>
          </a:bodyPr>
          <a:lstStyle/>
          <a:p>
            <a:pPr algn="ctr"/>
            <a:r>
              <a:rPr lang="en-US" dirty="0" smtClean="0">
                <a:solidFill>
                  <a:schemeClr val="bg1">
                    <a:lumMod val="95000"/>
                  </a:schemeClr>
                </a:solidFill>
              </a:rPr>
              <a:t>Business</a:t>
            </a:r>
          </a:p>
          <a:p>
            <a:pPr algn="ctr"/>
            <a:r>
              <a:rPr lang="en-US" dirty="0" smtClean="0">
                <a:solidFill>
                  <a:schemeClr val="bg1">
                    <a:lumMod val="95000"/>
                  </a:schemeClr>
                </a:solidFill>
              </a:rPr>
              <a:t>Logic</a:t>
            </a:r>
            <a:endParaRPr lang="en-US" sz="1100" dirty="0">
              <a:solidFill>
                <a:schemeClr val="bg1">
                  <a:lumMod val="95000"/>
                </a:schemeClr>
              </a:solidFill>
            </a:endParaRPr>
          </a:p>
        </p:txBody>
      </p:sp>
      <p:cxnSp>
        <p:nvCxnSpPr>
          <p:cNvPr id="9" name="Straight Arrow Connector 8"/>
          <p:cNvCxnSpPr/>
          <p:nvPr/>
        </p:nvCxnSpPr>
        <p:spPr>
          <a:xfrm>
            <a:off x="1671585" y="3877186"/>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839" y="3692520"/>
            <a:ext cx="1389868" cy="369332"/>
          </a:xfrm>
          <a:prstGeom prst="rect">
            <a:avLst/>
          </a:prstGeom>
          <a:noFill/>
        </p:spPr>
        <p:txBody>
          <a:bodyPr wrap="none" rtlCol="0">
            <a:spAutoFit/>
          </a:bodyPr>
          <a:lstStyle/>
          <a:p>
            <a:pPr algn="ctr"/>
            <a:r>
              <a:rPr lang="en-US" dirty="0" smtClean="0">
                <a:solidFill>
                  <a:schemeClr val="bg1">
                    <a:lumMod val="95000"/>
                  </a:schemeClr>
                </a:solidFill>
              </a:rPr>
              <a:t>Orchestrate</a:t>
            </a:r>
            <a:endParaRPr lang="en-US" sz="1100" dirty="0">
              <a:solidFill>
                <a:schemeClr val="bg1">
                  <a:lumMod val="95000"/>
                </a:schemeClr>
              </a:solidFill>
            </a:endParaRPr>
          </a:p>
        </p:txBody>
      </p:sp>
    </p:spTree>
    <p:extLst>
      <p:ext uri="{BB962C8B-B14F-4D97-AF65-F5344CB8AC3E}">
        <p14:creationId xmlns:p14="http://schemas.microsoft.com/office/powerpoint/2010/main" val="17832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Async</a:t>
            </a:r>
            <a:r>
              <a:rPr lang="en-US" dirty="0" smtClean="0"/>
              <a:t> computing</a:t>
            </a:r>
            <a:endParaRPr lang="en-US" dirty="0"/>
          </a:p>
        </p:txBody>
      </p:sp>
      <p:pic>
        <p:nvPicPr>
          <p:cNvPr id="4" name="Picture 3"/>
          <p:cNvPicPr>
            <a:picLocks noChangeAspect="1"/>
          </p:cNvPicPr>
          <p:nvPr/>
        </p:nvPicPr>
        <p:blipFill>
          <a:blip r:embed="rId2"/>
          <a:stretch>
            <a:fillRect/>
          </a:stretch>
        </p:blipFill>
        <p:spPr>
          <a:xfrm>
            <a:off x="1525049" y="1203598"/>
            <a:ext cx="6093903" cy="2979810"/>
          </a:xfrm>
          <a:prstGeom prst="rect">
            <a:avLst/>
          </a:prstGeom>
        </p:spPr>
      </p:pic>
      <p:sp>
        <p:nvSpPr>
          <p:cNvPr id="7" name="Rectangle 6"/>
          <p:cNvSpPr/>
          <p:nvPr/>
        </p:nvSpPr>
        <p:spPr>
          <a:xfrm>
            <a:off x="5155729" y="4587974"/>
            <a:ext cx="3988271"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ReactiveX</a:t>
            </a:r>
            <a:r>
              <a:rPr lang="en-US" dirty="0">
                <a:solidFill>
                  <a:srgbClr val="FFFF00"/>
                </a:solidFill>
              </a:rPr>
              <a:t>/</a:t>
            </a:r>
            <a:r>
              <a:rPr lang="en-US" dirty="0" err="1">
                <a:solidFill>
                  <a:srgbClr val="FFFF00"/>
                </a:solidFill>
              </a:rPr>
              <a:t>RxPHP</a:t>
            </a:r>
            <a:endParaRPr lang="en-US" dirty="0">
              <a:solidFill>
                <a:srgbClr val="FFFF00"/>
              </a:solidFill>
            </a:endParaRPr>
          </a:p>
        </p:txBody>
      </p:sp>
    </p:spTree>
    <p:extLst>
      <p:ext uri="{BB962C8B-B14F-4D97-AF65-F5344CB8AC3E}">
        <p14:creationId xmlns:p14="http://schemas.microsoft.com/office/powerpoint/2010/main" val="3433517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Title 3"/>
          <p:cNvSpPr txBox="1">
            <a:spLocks/>
          </p:cNvSpPr>
          <p:nvPr/>
        </p:nvSpPr>
        <p:spPr>
          <a:xfrm>
            <a:off x="0" y="305543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sz="4800" dirty="0" smtClean="0">
                <a:solidFill>
                  <a:schemeClr val="bg1">
                    <a:lumMod val="85000"/>
                  </a:schemeClr>
                </a:solidFill>
              </a:rPr>
              <a:t>PHP = FP + OO</a:t>
            </a:r>
            <a:endParaRPr lang="en-US" sz="4800" dirty="0">
              <a:solidFill>
                <a:schemeClr val="bg1">
                  <a:lumMod val="85000"/>
                </a:schemeClr>
              </a:solidFill>
            </a:endParaRPr>
          </a:p>
        </p:txBody>
      </p:sp>
      <p:sp>
        <p:nvSpPr>
          <p:cNvPr id="6" name="Content Placeholder 2"/>
          <p:cNvSpPr>
            <a:spLocks noGrp="1"/>
          </p:cNvSpPr>
          <p:nvPr>
            <p:ph idx="1"/>
          </p:nvPr>
        </p:nvSpPr>
        <p:spPr>
          <a:xfrm>
            <a:off x="1907704" y="1431577"/>
            <a:ext cx="5328592" cy="1076747"/>
          </a:xfrm>
        </p:spPr>
        <p:txBody>
          <a:bodyPr/>
          <a:lstStyle/>
          <a:p>
            <a:r>
              <a:rPr lang="en-US" dirty="0" smtClean="0"/>
              <a:t>“..FP in the small... OO in the large...”</a:t>
            </a:r>
          </a:p>
          <a:p>
            <a:r>
              <a:rPr lang="en-US" dirty="0"/>
              <a:t> </a:t>
            </a:r>
            <a:r>
              <a:rPr lang="en-US" dirty="0" smtClean="0"/>
              <a:t>    			- Michael Feathers</a:t>
            </a:r>
            <a:endParaRPr lang="en-US" dirty="0"/>
          </a:p>
        </p:txBody>
      </p:sp>
    </p:spTree>
    <p:extLst>
      <p:ext uri="{BB962C8B-B14F-4D97-AF65-F5344CB8AC3E}">
        <p14:creationId xmlns:p14="http://schemas.microsoft.com/office/powerpoint/2010/main" val="513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2000" fill="hold"/>
                                        <p:tgtEl>
                                          <p:spTgt spid="5">
                                            <p:txEl>
                                              <p:pRg st="0" end="0"/>
                                            </p:txEl>
                                          </p:spTgt>
                                        </p:tgtEl>
                                      </p:cBhvr>
                                      <p:by x="150000" y="150000"/>
                                    </p:animScale>
                                  </p:childTnLst>
                                  <p:subTnLst>
                                    <p:set>
                                      <p:cBhvr override="childStyle">
                                        <p:cTn dur="1" fill="hold" display="0" masterRel="sameClick" afterEffect="1">
                                          <p:stCondLst>
                                            <p:cond evt="end" delay="0">
                                              <p:tn val="5"/>
                                            </p:cond>
                                          </p:stCondLst>
                                        </p:cTn>
                                        <p:tgtEl>
                                          <p:spTgt spid="5">
                                            <p:txEl>
                                              <p:pRg st="0" end="0"/>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Resources</a:t>
            </a:r>
            <a:endParaRPr lang="en-US" dirty="0">
              <a:solidFill>
                <a:schemeClr val="bg1">
                  <a:lumMod val="85000"/>
                </a:schemeClr>
              </a:solidFill>
            </a:endParaRPr>
          </a:p>
        </p:txBody>
      </p:sp>
    </p:spTree>
    <p:extLst>
      <p:ext uri="{BB962C8B-B14F-4D97-AF65-F5344CB8AC3E}">
        <p14:creationId xmlns:p14="http://schemas.microsoft.com/office/powerpoint/2010/main" val="19318774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Functional PHP</a:t>
            </a:r>
            <a:endParaRPr lang="ko-KR" altLang="en-US"/>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198104"/>
            <a:ext cx="2929715" cy="3289926"/>
          </a:xfrm>
          <a:prstGeom prst="rect">
            <a:avLst/>
          </a:prstGeom>
        </p:spPr>
      </p:pic>
      <p:sp>
        <p:nvSpPr>
          <p:cNvPr id="4" name="TextBox 3"/>
          <p:cNvSpPr txBox="1"/>
          <p:nvPr/>
        </p:nvSpPr>
        <p:spPr>
          <a:xfrm>
            <a:off x="1483379" y="2211710"/>
            <a:ext cx="3919663"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leanpub.com</a:t>
            </a:r>
            <a:r>
              <a:rPr lang="en-US" dirty="0">
                <a:solidFill>
                  <a:schemeClr val="bg1"/>
                </a:solidFill>
              </a:rPr>
              <a:t>/</a:t>
            </a:r>
            <a:r>
              <a:rPr lang="en-US" dirty="0">
                <a:solidFill>
                  <a:schemeClr val="accent6"/>
                </a:solidFill>
              </a:rPr>
              <a:t>functional-</a:t>
            </a:r>
            <a:r>
              <a:rPr lang="en-US" dirty="0" err="1">
                <a:solidFill>
                  <a:schemeClr val="accent6"/>
                </a:solidFill>
              </a:rPr>
              <a:t>php</a:t>
            </a:r>
            <a:endParaRPr lang="en-US" dirty="0">
              <a:solidFill>
                <a:schemeClr val="accent6"/>
              </a:solidFill>
            </a:endParaRPr>
          </a:p>
        </p:txBody>
      </p:sp>
      <p:sp>
        <p:nvSpPr>
          <p:cNvPr id="7" name="TextBox 6"/>
          <p:cNvSpPr txBox="1"/>
          <p:nvPr/>
        </p:nvSpPr>
        <p:spPr>
          <a:xfrm>
            <a:off x="1483379" y="3538954"/>
            <a:ext cx="2164567" cy="461665"/>
          </a:xfrm>
          <a:prstGeom prst="rect">
            <a:avLst/>
          </a:prstGeom>
          <a:noFill/>
        </p:spPr>
        <p:txBody>
          <a:bodyPr wrap="none" rtlCol="0">
            <a:spAutoFit/>
          </a:bodyPr>
          <a:lstStyle/>
          <a:p>
            <a:r>
              <a:rPr lang="en-US" sz="2400" dirty="0" smtClean="0">
                <a:solidFill>
                  <a:schemeClr val="bg1"/>
                </a:solidFill>
              </a:rPr>
              <a:t>Free to read!!!</a:t>
            </a:r>
            <a:endParaRPr lang="en-US" sz="2400" dirty="0">
              <a:solidFill>
                <a:schemeClr val="accent6"/>
              </a:solidFill>
            </a:endParaRPr>
          </a:p>
        </p:txBody>
      </p:sp>
    </p:spTree>
    <p:extLst>
      <p:ext uri="{BB962C8B-B14F-4D97-AF65-F5344CB8AC3E}">
        <p14:creationId xmlns:p14="http://schemas.microsoft.com/office/powerpoint/2010/main" val="9791076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2800" dirty="0" smtClean="0"/>
              <a:t>Functional Programming in JavaScript</a:t>
            </a:r>
            <a:endParaRPr lang="ko-KR" altLang="en-US" sz="280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203598"/>
            <a:ext cx="2540583" cy="3204245"/>
          </a:xfrm>
          <a:prstGeom prst="rect">
            <a:avLst/>
          </a:prstGeom>
        </p:spPr>
      </p:pic>
      <p:sp>
        <p:nvSpPr>
          <p:cNvPr id="5" name="TextBox 4"/>
          <p:cNvSpPr txBox="1"/>
          <p:nvPr/>
        </p:nvSpPr>
        <p:spPr>
          <a:xfrm>
            <a:off x="1483379" y="2211710"/>
            <a:ext cx="376769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www.manning.com</a:t>
            </a:r>
            <a:r>
              <a:rPr lang="en-US" dirty="0">
                <a:solidFill>
                  <a:schemeClr val="bg1"/>
                </a:solidFill>
              </a:rPr>
              <a:t>/</a:t>
            </a:r>
            <a:r>
              <a:rPr lang="en-US" dirty="0" err="1">
                <a:solidFill>
                  <a:schemeClr val="accent6"/>
                </a:solidFill>
              </a:rPr>
              <a:t>atencio</a:t>
            </a:r>
            <a:endParaRPr lang="en-US" dirty="0">
              <a:solidFill>
                <a:schemeClr val="accent6"/>
              </a:solidFill>
            </a:endParaRPr>
          </a:p>
        </p:txBody>
      </p:sp>
      <p:sp>
        <p:nvSpPr>
          <p:cNvPr id="6" name="TextBox 5"/>
          <p:cNvSpPr txBox="1"/>
          <p:nvPr/>
        </p:nvSpPr>
        <p:spPr>
          <a:xfrm>
            <a:off x="1483379" y="3538954"/>
            <a:ext cx="2390398" cy="461665"/>
          </a:xfrm>
          <a:prstGeom prst="rect">
            <a:avLst/>
          </a:prstGeom>
          <a:noFill/>
        </p:spPr>
        <p:txBody>
          <a:bodyPr wrap="none" rtlCol="0">
            <a:spAutoFit/>
          </a:bodyPr>
          <a:lstStyle/>
          <a:p>
            <a:r>
              <a:rPr lang="en-US" sz="2400" dirty="0" smtClean="0">
                <a:solidFill>
                  <a:schemeClr val="bg1"/>
                </a:solidFill>
              </a:rPr>
              <a:t>Get on Amazon</a:t>
            </a:r>
            <a:endParaRPr lang="en-US" sz="2400" dirty="0">
              <a:solidFill>
                <a:schemeClr val="accent6"/>
              </a:solidFill>
            </a:endParaRPr>
          </a:p>
        </p:txBody>
      </p:sp>
    </p:spTree>
    <p:extLst>
      <p:ext uri="{BB962C8B-B14F-4D97-AF65-F5344CB8AC3E}">
        <p14:creationId xmlns:p14="http://schemas.microsoft.com/office/powerpoint/2010/main" val="10018906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3200" dirty="0" err="1" smtClean="0"/>
              <a:t>RxJS</a:t>
            </a:r>
            <a:r>
              <a:rPr lang="en-US" altLang="ko-KR" sz="3200" dirty="0" smtClean="0"/>
              <a:t> in Action</a:t>
            </a:r>
            <a:endParaRPr lang="ko-KR" altLang="en-US" sz="3200" dirty="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203598"/>
            <a:ext cx="2629661" cy="3298963"/>
          </a:xfrm>
          <a:prstGeom prst="rect">
            <a:avLst/>
          </a:prstGeom>
        </p:spPr>
      </p:pic>
      <p:sp>
        <p:nvSpPr>
          <p:cNvPr id="6" name="TextBox 5"/>
          <p:cNvSpPr txBox="1"/>
          <p:nvPr/>
        </p:nvSpPr>
        <p:spPr>
          <a:xfrm>
            <a:off x="1483379" y="2211710"/>
            <a:ext cx="3639714" cy="646331"/>
          </a:xfrm>
          <a:prstGeom prst="rect">
            <a:avLst/>
          </a:prstGeom>
          <a:noFill/>
        </p:spPr>
        <p:txBody>
          <a:bodyPr wrap="none" rtlCol="0">
            <a:spAutoFit/>
          </a:bodyPr>
          <a:lstStyle/>
          <a:p>
            <a:r>
              <a:rPr lang="en-US" dirty="0">
                <a:solidFill>
                  <a:schemeClr val="bg1"/>
                </a:solidFill>
              </a:rPr>
              <a:t>https://</a:t>
            </a:r>
            <a:r>
              <a:rPr lang="en-US" dirty="0" smtClean="0">
                <a:solidFill>
                  <a:schemeClr val="bg1"/>
                </a:solidFill>
              </a:rPr>
              <a:t>www.manning.com/books</a:t>
            </a:r>
          </a:p>
          <a:p>
            <a:r>
              <a:rPr lang="en-US" dirty="0" smtClean="0">
                <a:solidFill>
                  <a:schemeClr val="bg1"/>
                </a:solidFill>
              </a:rPr>
              <a:t>    /</a:t>
            </a:r>
            <a:r>
              <a:rPr lang="en-US" dirty="0" err="1" smtClean="0">
                <a:solidFill>
                  <a:schemeClr val="accent6"/>
                </a:solidFill>
              </a:rPr>
              <a:t>rxjs</a:t>
            </a:r>
            <a:r>
              <a:rPr lang="en-US" dirty="0" smtClean="0">
                <a:solidFill>
                  <a:schemeClr val="accent6"/>
                </a:solidFill>
              </a:rPr>
              <a:t>-in-action</a:t>
            </a:r>
          </a:p>
        </p:txBody>
      </p:sp>
      <p:sp>
        <p:nvSpPr>
          <p:cNvPr id="7" name="TextBox 6"/>
          <p:cNvSpPr txBox="1"/>
          <p:nvPr/>
        </p:nvSpPr>
        <p:spPr>
          <a:xfrm>
            <a:off x="1483379" y="3538954"/>
            <a:ext cx="3158237" cy="461665"/>
          </a:xfrm>
          <a:prstGeom prst="rect">
            <a:avLst/>
          </a:prstGeom>
          <a:noFill/>
        </p:spPr>
        <p:txBody>
          <a:bodyPr wrap="none" rtlCol="0">
            <a:spAutoFit/>
          </a:bodyPr>
          <a:lstStyle/>
          <a:p>
            <a:r>
              <a:rPr lang="en-US" sz="2400" dirty="0" smtClean="0">
                <a:solidFill>
                  <a:schemeClr val="bg1"/>
                </a:solidFill>
              </a:rPr>
              <a:t>Get on </a:t>
            </a:r>
            <a:r>
              <a:rPr lang="en-US" sz="2400" dirty="0" err="1" smtClean="0">
                <a:solidFill>
                  <a:schemeClr val="bg1"/>
                </a:solidFill>
              </a:rPr>
              <a:t>Manning.com</a:t>
            </a:r>
            <a:endParaRPr lang="en-US" sz="2400" dirty="0">
              <a:solidFill>
                <a:schemeClr val="accent6"/>
              </a:solidFill>
            </a:endParaRPr>
          </a:p>
        </p:txBody>
      </p:sp>
    </p:spTree>
    <p:extLst>
      <p:ext uri="{BB962C8B-B14F-4D97-AF65-F5344CB8AC3E}">
        <p14:creationId xmlns:p14="http://schemas.microsoft.com/office/powerpoint/2010/main" val="8054374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68636" y="2190750"/>
            <a:ext cx="6406728" cy="706624"/>
          </a:xfrm>
          <a:prstGeom prst="rect">
            <a:avLst/>
          </a:prstGeom>
        </p:spPr>
      </p:pic>
      <p:sp>
        <p:nvSpPr>
          <p:cNvPr id="4" name="Content Placeholder 1"/>
          <p:cNvSpPr>
            <a:spLocks noGrp="1"/>
          </p:cNvSpPr>
          <p:nvPr>
            <p:ph idx="1"/>
          </p:nvPr>
        </p:nvSpPr>
        <p:spPr>
          <a:xfrm>
            <a:off x="3272491" y="3579862"/>
            <a:ext cx="2599019" cy="460648"/>
          </a:xfrm>
        </p:spPr>
        <p:txBody>
          <a:bodyPr/>
          <a:lstStyle/>
          <a:p>
            <a:pPr algn="ctr"/>
            <a:r>
              <a:rPr lang="en-US" sz="4000" dirty="0" smtClean="0">
                <a:solidFill>
                  <a:schemeClr val="accent1"/>
                </a:solidFill>
              </a:rPr>
              <a:t>@</a:t>
            </a:r>
            <a:r>
              <a:rPr lang="en-US" sz="4000" dirty="0" err="1" smtClean="0">
                <a:solidFill>
                  <a:schemeClr val="accent1"/>
                </a:solidFill>
              </a:rPr>
              <a:t>luijar</a:t>
            </a:r>
            <a:endParaRPr lang="en-US" sz="4000" dirty="0">
              <a:solidFill>
                <a:schemeClr val="accent1"/>
              </a:solidFill>
            </a:endParaRPr>
          </a:p>
        </p:txBody>
      </p:sp>
    </p:spTree>
    <p:extLst>
      <p:ext uri="{BB962C8B-B14F-4D97-AF65-F5344CB8AC3E}">
        <p14:creationId xmlns:p14="http://schemas.microsoft.com/office/powerpoint/2010/main" val="1433613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34" y="843558"/>
            <a:ext cx="7006932" cy="3261994"/>
          </a:xfrm>
          <a:prstGeom prst="rect">
            <a:avLst/>
          </a:prstGeom>
        </p:spPr>
      </p:pic>
    </p:spTree>
    <p:extLst>
      <p:ext uri="{BB962C8B-B14F-4D97-AF65-F5344CB8AC3E}">
        <p14:creationId xmlns:p14="http://schemas.microsoft.com/office/powerpoint/2010/main" val="814800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PHP functions became instances of </a:t>
            </a:r>
            <a:br>
              <a:rPr lang="en-US" dirty="0" smtClean="0">
                <a:solidFill>
                  <a:schemeClr val="accent2"/>
                </a:solidFill>
              </a:rPr>
            </a:br>
            <a:r>
              <a:rPr lang="en-US" i="1" dirty="0" smtClean="0">
                <a:solidFill>
                  <a:schemeClr val="accent2"/>
                </a:solidFill>
              </a:rPr>
              <a:t>Closure</a:t>
            </a:r>
            <a:endParaRPr lang="en-US" i="1" dirty="0">
              <a:solidFill>
                <a:schemeClr val="accent2"/>
              </a:solidFill>
            </a:endParaRPr>
          </a:p>
        </p:txBody>
      </p:sp>
    </p:spTree>
    <p:extLst>
      <p:ext uri="{BB962C8B-B14F-4D97-AF65-F5344CB8AC3E}">
        <p14:creationId xmlns:p14="http://schemas.microsoft.com/office/powerpoint/2010/main" val="2090594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Mathematical-like computing</a:t>
            </a:r>
            <a:endParaRPr lang="en-US" dirty="0"/>
          </a:p>
        </p:txBody>
      </p:sp>
      <p:pic>
        <p:nvPicPr>
          <p:cNvPr id="5" name="Picture 4"/>
          <p:cNvPicPr>
            <a:picLocks noChangeAspect="1"/>
          </p:cNvPicPr>
          <p:nvPr/>
        </p:nvPicPr>
        <p:blipFill>
          <a:blip r:embed="rId3"/>
          <a:stretch>
            <a:fillRect/>
          </a:stretch>
        </p:blipFill>
        <p:spPr>
          <a:xfrm>
            <a:off x="5364088" y="1347614"/>
            <a:ext cx="2183353" cy="2854142"/>
          </a:xfrm>
          <a:prstGeom prst="rect">
            <a:avLst/>
          </a:prstGeom>
        </p:spPr>
      </p:pic>
      <p:sp>
        <p:nvSpPr>
          <p:cNvPr id="6" name="TextBox 5"/>
          <p:cNvSpPr txBox="1"/>
          <p:nvPr/>
        </p:nvSpPr>
        <p:spPr>
          <a:xfrm>
            <a:off x="467544" y="2336562"/>
            <a:ext cx="2552048" cy="523220"/>
          </a:xfrm>
          <a:prstGeom prst="rect">
            <a:avLst/>
          </a:prstGeom>
          <a:noFill/>
        </p:spPr>
        <p:txBody>
          <a:bodyPr wrap="square" rtlCol="0">
            <a:spAutoFit/>
          </a:bodyPr>
          <a:lstStyle/>
          <a:p>
            <a:r>
              <a:rPr lang="en-US" sz="2800" i="1" dirty="0" smtClean="0">
                <a:solidFill>
                  <a:schemeClr val="bg1">
                    <a:lumMod val="85000"/>
                  </a:schemeClr>
                </a:solidFill>
              </a:rPr>
              <a:t>ƛx.x + 1</a:t>
            </a:r>
            <a:endParaRPr lang="en-US" i="1" dirty="0">
              <a:solidFill>
                <a:schemeClr val="bg1">
                  <a:lumMod val="85000"/>
                </a:schemeClr>
              </a:solidFill>
            </a:endParaRPr>
          </a:p>
        </p:txBody>
      </p:sp>
      <p:sp>
        <p:nvSpPr>
          <p:cNvPr id="7" name="TextBox 6"/>
          <p:cNvSpPr txBox="1"/>
          <p:nvPr/>
        </p:nvSpPr>
        <p:spPr>
          <a:xfrm>
            <a:off x="467544" y="1602399"/>
            <a:ext cx="4148508" cy="369332"/>
          </a:xfrm>
          <a:prstGeom prst="rect">
            <a:avLst/>
          </a:prstGeom>
          <a:noFill/>
        </p:spPr>
        <p:txBody>
          <a:bodyPr wrap="none" rtlCol="0">
            <a:spAutoFit/>
          </a:bodyPr>
          <a:lstStyle/>
          <a:p>
            <a:r>
              <a:rPr lang="en-US" dirty="0" smtClean="0">
                <a:solidFill>
                  <a:schemeClr val="bg1">
                    <a:lumMod val="85000"/>
                  </a:schemeClr>
                </a:solidFill>
              </a:rPr>
              <a:t>The birth of the anonymous function!</a:t>
            </a:r>
            <a:endParaRPr lang="en-US" dirty="0">
              <a:solidFill>
                <a:schemeClr val="bg1">
                  <a:lumMod val="85000"/>
                </a:schemeClr>
              </a:solidFill>
            </a:endParaRPr>
          </a:p>
        </p:txBody>
      </p:sp>
      <p:sp>
        <p:nvSpPr>
          <p:cNvPr id="10" name="TextBox 9"/>
          <p:cNvSpPr txBox="1"/>
          <p:nvPr/>
        </p:nvSpPr>
        <p:spPr>
          <a:xfrm>
            <a:off x="467544" y="2787774"/>
            <a:ext cx="3380140"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1)3 = 4 </a:t>
            </a:r>
            <a:endParaRPr lang="en-US" sz="2800" i="1" dirty="0">
              <a:solidFill>
                <a:schemeClr val="bg1">
                  <a:lumMod val="85000"/>
                </a:schemeClr>
              </a:solidFill>
            </a:endParaRPr>
          </a:p>
        </p:txBody>
      </p:sp>
      <p:sp>
        <p:nvSpPr>
          <p:cNvPr id="11" name="TextBox 10"/>
          <p:cNvSpPr txBox="1"/>
          <p:nvPr/>
        </p:nvSpPr>
        <p:spPr>
          <a:xfrm>
            <a:off x="467544" y="3603817"/>
            <a:ext cx="4392488"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1)((ƛy.y + 2))3 = 6 </a:t>
            </a:r>
            <a:endParaRPr lang="en-US" sz="2800" i="1" dirty="0">
              <a:solidFill>
                <a:schemeClr val="bg1">
                  <a:lumMod val="85000"/>
                </a:schemeClr>
              </a:solidFill>
            </a:endParaRPr>
          </a:p>
        </p:txBody>
      </p:sp>
    </p:spTree>
    <p:extLst>
      <p:ext uri="{BB962C8B-B14F-4D97-AF65-F5344CB8AC3E}">
        <p14:creationId xmlns:p14="http://schemas.microsoft.com/office/powerpoint/2010/main" val="1509258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 from the Maths?</a:t>
            </a:r>
            <a:endParaRPr lang="en-US" dirty="0"/>
          </a:p>
        </p:txBody>
      </p:sp>
      <p:sp>
        <p:nvSpPr>
          <p:cNvPr id="5" name="Content Placeholder 2"/>
          <p:cNvSpPr>
            <a:spLocks noGrp="1"/>
          </p:cNvSpPr>
          <p:nvPr>
            <p:ph idx="1"/>
          </p:nvPr>
        </p:nvSpPr>
        <p:spPr>
          <a:xfrm>
            <a:off x="395536" y="987574"/>
            <a:ext cx="8496944" cy="1440160"/>
          </a:xfrm>
        </p:spPr>
        <p:txBody>
          <a:bodyPr/>
          <a:lstStyle/>
          <a:p>
            <a:r>
              <a:rPr lang="en-US" dirty="0" smtClean="0"/>
              <a:t>Pure Functions</a:t>
            </a:r>
          </a:p>
          <a:p>
            <a:pPr marL="342900" indent="-342900">
              <a:buFont typeface="Arial" charset="0"/>
              <a:buChar char="•"/>
            </a:pPr>
            <a:r>
              <a:rPr lang="en-US" dirty="0" smtClean="0"/>
              <a:t>No side effects!</a:t>
            </a:r>
          </a:p>
          <a:p>
            <a:pPr marL="342900" indent="-342900">
              <a:buFont typeface="Arial" charset="0"/>
              <a:buChar char="•"/>
            </a:pPr>
            <a:r>
              <a:rPr lang="en-US" dirty="0" smtClean="0"/>
              <a:t>Clear contracts input and output</a:t>
            </a:r>
          </a:p>
          <a:p>
            <a:pPr marL="342900" indent="-342900">
              <a:buFont typeface="Arial" charset="0"/>
              <a:buChar char="•"/>
            </a:pPr>
            <a:r>
              <a:rPr lang="en-US" dirty="0" smtClean="0"/>
              <a:t>Self-documenting</a:t>
            </a:r>
          </a:p>
          <a:p>
            <a:pPr marL="342900" indent="-342900">
              <a:buFont typeface="Arial" charset="0"/>
              <a:buChar char="•"/>
            </a:pPr>
            <a:r>
              <a:rPr lang="en-US" dirty="0" smtClean="0"/>
              <a:t>Stateless</a:t>
            </a:r>
            <a:r>
              <a:rPr lang="en-US" dirty="0"/>
              <a:t>	</a:t>
            </a:r>
          </a:p>
        </p:txBody>
      </p:sp>
      <p:sp>
        <p:nvSpPr>
          <p:cNvPr id="6" name="Content Placeholder 2"/>
          <p:cNvSpPr>
            <a:spLocks noGrp="1"/>
          </p:cNvSpPr>
          <p:nvPr>
            <p:ph idx="1"/>
          </p:nvPr>
        </p:nvSpPr>
        <p:spPr>
          <a:xfrm>
            <a:off x="323528" y="2881486"/>
            <a:ext cx="8496944" cy="460648"/>
          </a:xfrm>
        </p:spPr>
        <p:txBody>
          <a:bodyPr/>
          <a:lstStyle/>
          <a:p>
            <a:r>
              <a:rPr lang="en-US" dirty="0" smtClean="0"/>
              <a:t>Immutability</a:t>
            </a:r>
          </a:p>
          <a:p>
            <a:pPr marL="342900" indent="-342900">
              <a:buFont typeface="Arial" charset="0"/>
              <a:buChar char="•"/>
            </a:pPr>
            <a:r>
              <a:rPr lang="en-US" dirty="0" smtClean="0"/>
              <a:t>Can’t change the contents of something once it’s been initialized</a:t>
            </a:r>
            <a:endParaRPr lang="en-US" dirty="0"/>
          </a:p>
        </p:txBody>
      </p:sp>
      <p:sp>
        <p:nvSpPr>
          <p:cNvPr id="7" name="Content Placeholder 2"/>
          <p:cNvSpPr>
            <a:spLocks noGrp="1"/>
          </p:cNvSpPr>
          <p:nvPr>
            <p:ph idx="1"/>
          </p:nvPr>
        </p:nvSpPr>
        <p:spPr>
          <a:xfrm>
            <a:off x="323528" y="4011910"/>
            <a:ext cx="8496944" cy="460648"/>
          </a:xfrm>
        </p:spPr>
        <p:txBody>
          <a:bodyPr/>
          <a:lstStyle/>
          <a:p>
            <a:r>
              <a:rPr lang="en-US" dirty="0" smtClean="0"/>
              <a:t>Higher-order functions</a:t>
            </a:r>
          </a:p>
          <a:p>
            <a:pPr marL="342900" indent="-342900">
              <a:buFont typeface="Arial" charset="0"/>
              <a:buChar char="•"/>
            </a:pPr>
            <a:r>
              <a:rPr lang="en-US" dirty="0" smtClean="0"/>
              <a:t>Pass functions into other functions</a:t>
            </a:r>
          </a:p>
          <a:p>
            <a:pPr marL="342900" indent="-342900">
              <a:buFont typeface="Arial" charset="0"/>
              <a:buChar char="•"/>
            </a:pPr>
            <a:r>
              <a:rPr lang="en-US" dirty="0" smtClean="0"/>
              <a:t>Return functions from other functions</a:t>
            </a:r>
            <a:endParaRPr lang="en-US" dirty="0"/>
          </a:p>
        </p:txBody>
      </p:sp>
    </p:spTree>
    <p:extLst>
      <p:ext uri="{BB962C8B-B14F-4D97-AF65-F5344CB8AC3E}">
        <p14:creationId xmlns:p14="http://schemas.microsoft.com/office/powerpoint/2010/main" val="1732246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884466"/>
          </a:xfrm>
        </p:spPr>
        <p:txBody>
          <a:bodyPr/>
          <a:lstStyle/>
          <a:p>
            <a:r>
              <a:rPr lang="en-US" dirty="0" smtClean="0"/>
              <a:t>What is a side effect?</a:t>
            </a:r>
            <a:endParaRPr lang="en-US" dirty="0"/>
          </a:p>
        </p:txBody>
      </p:sp>
      <p:sp>
        <p:nvSpPr>
          <p:cNvPr id="8" name="TextBox 7"/>
          <p:cNvSpPr txBox="1"/>
          <p:nvPr/>
        </p:nvSpPr>
        <p:spPr>
          <a:xfrm>
            <a:off x="395536" y="987574"/>
            <a:ext cx="7421712" cy="646331"/>
          </a:xfrm>
          <a:prstGeom prst="rect">
            <a:avLst/>
          </a:prstGeom>
          <a:noFill/>
        </p:spPr>
        <p:txBody>
          <a:bodyPr wrap="none" rtlCol="0">
            <a:spAutoFit/>
          </a:bodyPr>
          <a:lstStyle/>
          <a:p>
            <a:r>
              <a:rPr lang="en-US" dirty="0" smtClean="0">
                <a:solidFill>
                  <a:schemeClr val="bg1">
                    <a:lumMod val="95000"/>
                  </a:schemeClr>
                </a:solidFill>
              </a:rPr>
              <a:t>A function execution that impacts its outer scope. The effect is more</a:t>
            </a:r>
          </a:p>
          <a:p>
            <a:r>
              <a:rPr lang="en-US" dirty="0" smtClean="0">
                <a:solidFill>
                  <a:schemeClr val="bg1">
                    <a:lumMod val="95000"/>
                  </a:schemeClr>
                </a:solidFill>
              </a:rPr>
              <a:t>detrimental when it’s the global scope</a:t>
            </a:r>
            <a:endParaRPr lang="en-US" dirty="0">
              <a:solidFill>
                <a:schemeClr val="bg1">
                  <a:lumMod val="95000"/>
                </a:schemeClr>
              </a:solidFill>
            </a:endParaRPr>
          </a:p>
        </p:txBody>
      </p:sp>
      <p:pic>
        <p:nvPicPr>
          <p:cNvPr id="2" name="Picture 1"/>
          <p:cNvPicPr>
            <a:picLocks noChangeAspect="1"/>
          </p:cNvPicPr>
          <p:nvPr/>
        </p:nvPicPr>
        <p:blipFill>
          <a:blip r:embed="rId3"/>
          <a:stretch>
            <a:fillRect/>
          </a:stretch>
        </p:blipFill>
        <p:spPr>
          <a:xfrm>
            <a:off x="467544" y="1737013"/>
            <a:ext cx="5074022" cy="2183941"/>
          </a:xfrm>
          <a:prstGeom prst="rect">
            <a:avLst/>
          </a:prstGeom>
        </p:spPr>
      </p:pic>
      <p:cxnSp>
        <p:nvCxnSpPr>
          <p:cNvPr id="5" name="Straight Arrow Connector 4"/>
          <p:cNvCxnSpPr/>
          <p:nvPr/>
        </p:nvCxnSpPr>
        <p:spPr>
          <a:xfrm>
            <a:off x="395536" y="3075806"/>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5796136" y="3920954"/>
            <a:ext cx="2971056" cy="760449"/>
          </a:xfrm>
          <a:prstGeom prst="rect">
            <a:avLst/>
          </a:prstGeom>
        </p:spPr>
      </p:pic>
      <p:cxnSp>
        <p:nvCxnSpPr>
          <p:cNvPr id="9" name="Straight Arrow Connector 8"/>
          <p:cNvCxnSpPr/>
          <p:nvPr/>
        </p:nvCxnSpPr>
        <p:spPr>
          <a:xfrm>
            <a:off x="4716016" y="4587974"/>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7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9100</TotalTime>
  <Words>1098</Words>
  <Application>Microsoft Macintosh PowerPoint</Application>
  <PresentationFormat>On-screen Show (16:9)</PresentationFormat>
  <Paragraphs>307</Paragraphs>
  <Slides>49</Slides>
  <Notes>31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49</vt:i4>
      </vt:variant>
    </vt:vector>
  </HeadingPairs>
  <TitlesOfParts>
    <vt:vector size="57" baseType="lpstr">
      <vt:lpstr>Calibri</vt:lpstr>
      <vt:lpstr>Comic Sans MS</vt:lpstr>
      <vt:lpstr>Lucida Grande</vt:lpstr>
      <vt:lpstr>Menlo</vt:lpstr>
      <vt:lpstr>맑은 고딕</vt:lpstr>
      <vt:lpstr>Arial</vt:lpstr>
      <vt:lpstr>Office Theme</vt:lpstr>
      <vt:lpstr>Custom Design</vt:lpstr>
      <vt:lpstr>PowerPoint Presentation</vt:lpstr>
      <vt:lpstr>What? Functional... PHP?</vt:lpstr>
      <vt:lpstr>You don’t need to understand   Category Theory to grok FP</vt:lpstr>
      <vt:lpstr>Agenda</vt:lpstr>
      <vt:lpstr>PowerPoint Presentation</vt:lpstr>
      <vt:lpstr>PHP functions became instances of  Closure</vt:lpstr>
      <vt:lpstr>Mathematical-like computing</vt:lpstr>
      <vt:lpstr>What did we learn from the Maths?</vt:lpstr>
      <vt:lpstr>What is a side effect?</vt:lpstr>
      <vt:lpstr>Pure Functions</vt:lpstr>
      <vt:lpstr>Immutability</vt:lpstr>
      <vt:lpstr>Higher-order functions</vt:lpstr>
      <vt:lpstr>Variable functions</vt:lpstr>
      <vt:lpstr>Composition vs Inheritance</vt:lpstr>
      <vt:lpstr>Composition vs Inheritance2</vt:lpstr>
      <vt:lpstr>Functions are first-class in PHP</vt:lpstr>
      <vt:lpstr>Everything is an object under the hood</vt:lpstr>
      <vt:lpstr>Towards more functional code</vt:lpstr>
      <vt:lpstr>Application State: OO</vt:lpstr>
      <vt:lpstr>Application State: FP</vt:lpstr>
      <vt:lpstr>FP vs OO</vt:lpstr>
      <vt:lpstr>Declarative</vt:lpstr>
      <vt:lpstr>Declarative2</vt:lpstr>
      <vt:lpstr>Lambda Expressions</vt:lpstr>
      <vt:lpstr>Function composition Declarative style + modularity</vt:lpstr>
      <vt:lpstr>Function composition</vt:lpstr>
      <vt:lpstr>Function composition2</vt:lpstr>
      <vt:lpstr>Function composition3</vt:lpstr>
      <vt:lpstr>Currying</vt:lpstr>
      <vt:lpstr>Currying2</vt:lpstr>
      <vt:lpstr>Currying3</vt:lpstr>
      <vt:lpstr>Currying + Composition</vt:lpstr>
      <vt:lpstr>What about errors?</vt:lpstr>
      <vt:lpstr>Map-able container</vt:lpstr>
      <vt:lpstr>Containers are not new</vt:lpstr>
      <vt:lpstr>Protecting access to data</vt:lpstr>
      <vt:lpstr>Mapping a value to a container</vt:lpstr>
      <vt:lpstr>Option Type</vt:lpstr>
      <vt:lpstr>Option Type2</vt:lpstr>
      <vt:lpstr>Reactive Programming</vt:lpstr>
      <vt:lpstr>The Observable type</vt:lpstr>
      <vt:lpstr>More observables</vt:lpstr>
      <vt:lpstr>Functional, Async computing</vt:lpstr>
      <vt:lpstr>Conclusion</vt:lpstr>
      <vt:lpstr>Resources</vt:lpstr>
      <vt:lpstr>Functional PHP</vt:lpstr>
      <vt:lpstr>Functional Programming in JavaScript</vt:lpstr>
      <vt:lpstr>RxJS in Action</vt:lpstr>
      <vt:lpstr>PowerPoint Presentation</vt:lpstr>
    </vt:vector>
  </TitlesOfParts>
  <Company>Microsoft Corporation</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Ana Daniela</cp:lastModifiedBy>
  <cp:revision>419</cp:revision>
  <dcterms:created xsi:type="dcterms:W3CDTF">2014-04-01T16:27:38Z</dcterms:created>
  <dcterms:modified xsi:type="dcterms:W3CDTF">2016-08-04T20:20:38Z</dcterms:modified>
</cp:coreProperties>
</file>